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6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7.xml" ContentType="application/vnd.openxmlformats-officedocument.presentationml.tags+xml"/>
  <Override PartName="/ppt/notesSlides/notesSlide21.xml" ContentType="application/vnd.openxmlformats-officedocument.presentationml.notesSlide+xml"/>
  <Override PartName="/ppt/tags/tag8.xml" ContentType="application/vnd.openxmlformats-officedocument.presentationml.tags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326" r:id="rId2"/>
    <p:sldId id="544" r:id="rId3"/>
    <p:sldId id="337" r:id="rId4"/>
    <p:sldId id="315" r:id="rId5"/>
    <p:sldId id="507" r:id="rId6"/>
    <p:sldId id="528" r:id="rId7"/>
    <p:sldId id="529" r:id="rId8"/>
    <p:sldId id="530" r:id="rId9"/>
    <p:sldId id="525" r:id="rId10"/>
    <p:sldId id="427" r:id="rId11"/>
    <p:sldId id="531" r:id="rId12"/>
    <p:sldId id="532" r:id="rId13"/>
    <p:sldId id="540" r:id="rId14"/>
    <p:sldId id="533" r:id="rId15"/>
    <p:sldId id="428" r:id="rId16"/>
    <p:sldId id="534" r:id="rId17"/>
    <p:sldId id="536" r:id="rId18"/>
    <p:sldId id="535" r:id="rId19"/>
    <p:sldId id="537" r:id="rId20"/>
    <p:sldId id="538" r:id="rId21"/>
    <p:sldId id="539" r:id="rId22"/>
    <p:sldId id="541" r:id="rId23"/>
    <p:sldId id="303" r:id="rId24"/>
    <p:sldId id="542" r:id="rId25"/>
    <p:sldId id="305" r:id="rId26"/>
    <p:sldId id="543" r:id="rId27"/>
  </p:sldIdLst>
  <p:sldSz cx="9144000" cy="5715000" type="screen16x10"/>
  <p:notesSz cx="6797675" cy="9926638"/>
  <p:custDataLst>
    <p:tags r:id="rId3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8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1C2"/>
    <a:srgbClr val="098B9A"/>
    <a:srgbClr val="EE4639"/>
    <a:srgbClr val="8FC53F"/>
    <a:srgbClr val="DDEEC7"/>
    <a:srgbClr val="808799"/>
    <a:srgbClr val="FFD8D4"/>
    <a:srgbClr val="FEC211"/>
    <a:srgbClr val="FFEBB3"/>
    <a:srgbClr val="FFD7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3455" autoAdjust="0"/>
    <p:restoredTop sz="93987" autoAdjust="0"/>
  </p:normalViewPr>
  <p:slideViewPr>
    <p:cSldViewPr snapToGrid="0" snapToObjects="1" showGuides="1">
      <p:cViewPr>
        <p:scale>
          <a:sx n="160" d="100"/>
          <a:sy n="160" d="100"/>
        </p:scale>
        <p:origin x="4232" y="1688"/>
      </p:cViewPr>
      <p:guideLst>
        <p:guide pos="2880"/>
        <p:guide orient="horz" pos="180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932DC7-834F-6148-86AF-F72164F7FFC1}" type="datetimeFigureOut">
              <a:rPr lang="es-ES" smtClean="0"/>
              <a:t>6/8/24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A6FD5-E31A-6D44-BE80-5A94AC694F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65184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8.png>
</file>

<file path=ppt/media/image3.png>
</file>

<file path=ppt/media/image4.png>
</file>

<file path=ppt/media/image5.tiff>
</file>

<file path=ppt/media/image6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F1720-AE80-4069-8D89-2C76E8AFD874}" type="datetimeFigureOut">
              <a:rPr lang="es-PE" smtClean="0"/>
              <a:t>6/08/24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700CA-E45F-416D-B659-25554F846B4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48527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138461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208065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07088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612687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998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029138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36288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809060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042553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646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79481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143060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28511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rtl="0">
              <a:buFont typeface="+mj-lt"/>
              <a:buAutoNum type="arabicPeriod"/>
            </a:pPr>
            <a:endParaRPr lang="es-PE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344541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PE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  <a:p>
            <a:endParaRPr lang="es-P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49043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34454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59758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492087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33749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762695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75563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47737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3085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943131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ema - 1 Image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1824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021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14074989-47C7-8C40-98D2-306F29A0E9F1}"/>
              </a:ext>
            </a:extLst>
          </p:cNvPr>
          <p:cNvSpPr/>
          <p:nvPr userDrawn="1"/>
        </p:nvSpPr>
        <p:spPr>
          <a:xfrm>
            <a:off x="7204422" y="5371562"/>
            <a:ext cx="154401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1C69ED41-F3B5-954E-BECB-49EA134A834E}"/>
              </a:ext>
            </a:extLst>
          </p:cNvPr>
          <p:cNvSpPr txBox="1"/>
          <p:nvPr userDrawn="1"/>
        </p:nvSpPr>
        <p:spPr>
          <a:xfrm>
            <a:off x="876300" y="5343295"/>
            <a:ext cx="22365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MODELOS DE NEGOCIOS Y STARTUPS 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TEMA 14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3FA558D-DADB-824A-9600-37631FBF51B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32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62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1800" userDrawn="1">
          <p15:clr>
            <a:srgbClr val="F26B43"/>
          </p15:clr>
        </p15:guide>
        <p15:guide id="3" pos="2767" userDrawn="1">
          <p15:clr>
            <a:srgbClr val="F26B43"/>
          </p15:clr>
        </p15:guide>
        <p15:guide id="4" pos="2993" userDrawn="1">
          <p15:clr>
            <a:srgbClr val="F26B43"/>
          </p15:clr>
        </p15:guide>
        <p15:guide id="5" pos="317" userDrawn="1">
          <p15:clr>
            <a:srgbClr val="F26B43"/>
          </p15:clr>
        </p15:guide>
        <p15:guide id="6" pos="431" userDrawn="1">
          <p15:clr>
            <a:srgbClr val="F26B43"/>
          </p15:clr>
        </p15:guide>
        <p15:guide id="7" pos="5465" userDrawn="1">
          <p15:clr>
            <a:srgbClr val="F26B43"/>
          </p15:clr>
        </p15:guide>
        <p15:guide id="8" orient="horz" pos="303" userDrawn="1">
          <p15:clr>
            <a:srgbClr val="F26B43"/>
          </p15:clr>
        </p15:guide>
        <p15:guide id="9" orient="horz" pos="575" userDrawn="1">
          <p15:clr>
            <a:srgbClr val="F26B43"/>
          </p15:clr>
        </p15:guide>
        <p15:guide id="10" orient="horz" pos="329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25.png"/><Relationship Id="rId4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1F91DE58-81A4-AD49-ADFA-B2757E7A5033}"/>
              </a:ext>
            </a:extLst>
          </p:cNvPr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00DE797-375B-EC41-AB24-12A671948154}"/>
              </a:ext>
            </a:extLst>
          </p:cNvPr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900" b="1" dirty="0">
                <a:solidFill>
                  <a:srgbClr val="6C6D6C"/>
                </a:solidFill>
                <a:latin typeface="Calibri" charset="0"/>
                <a:cs typeface="Calibri" charset="0"/>
              </a:rPr>
              <a:t>MODELOS DE NEGOCIO Y STARTUPS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7C303FE-A034-D34D-9810-6E8C19B3308A}"/>
              </a:ext>
            </a:extLst>
          </p:cNvPr>
          <p:cNvSpPr/>
          <p:nvPr/>
        </p:nvSpPr>
        <p:spPr>
          <a:xfrm>
            <a:off x="503238" y="3219842"/>
            <a:ext cx="2845526" cy="642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77800" indent="-177800">
              <a:lnSpc>
                <a:spcPct val="120000"/>
              </a:lnSpc>
              <a:buClr>
                <a:srgbClr val="B6508F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-Medium" charset="0"/>
              </a:rPr>
              <a:t>Flujo de Caja Operativo</a:t>
            </a:r>
            <a:endParaRPr lang="en-US" sz="1200" dirty="0">
              <a:latin typeface="Graphik-Medium" charset="0"/>
            </a:endParaRPr>
          </a:p>
          <a:p>
            <a:pPr marL="177800" indent="-177800">
              <a:lnSpc>
                <a:spcPct val="120000"/>
              </a:lnSpc>
              <a:buClr>
                <a:srgbClr val="B6508F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-Medium" charset="0"/>
              </a:rPr>
              <a:t>Flujo de Caja Financiero</a:t>
            </a:r>
            <a:endParaRPr lang="en-US" sz="1200" dirty="0">
              <a:latin typeface="Graphik-Medium" charset="0"/>
            </a:endParaRPr>
          </a:p>
          <a:p>
            <a:pPr marL="177800" indent="-177800">
              <a:lnSpc>
                <a:spcPct val="120000"/>
              </a:lnSpc>
              <a:buClr>
                <a:srgbClr val="B6508F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-Medium" charset="0"/>
              </a:rPr>
              <a:t>Indicadores de Rentabilidad</a:t>
            </a:r>
            <a:endParaRPr lang="en-US" sz="1200" dirty="0">
              <a:latin typeface="Graphik-Medium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3A0BB6-E905-CA4D-B09B-1FCF68FB5C21}"/>
              </a:ext>
            </a:extLst>
          </p:cNvPr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2000" b="1" dirty="0">
                <a:solidFill>
                  <a:srgbClr val="B6508F"/>
                </a:solidFill>
                <a:latin typeface="Calibri" charset="0"/>
                <a:ea typeface="Calibri" charset="0"/>
                <a:cs typeface="Calibri" charset="0"/>
              </a:rPr>
              <a:t>TEMA 14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51B8E613-DF29-5F4B-8AF7-1F3F08AC1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64" y="1883411"/>
            <a:ext cx="166865" cy="170453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EC161A1B-B6C7-B746-BE14-4A727CB9D9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850" y="0"/>
            <a:ext cx="5391150" cy="5715000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EDE2FCAC-C631-A848-90E9-6659AA4D47C3}"/>
              </a:ext>
            </a:extLst>
          </p:cNvPr>
          <p:cNvSpPr/>
          <p:nvPr/>
        </p:nvSpPr>
        <p:spPr>
          <a:xfrm>
            <a:off x="503239" y="2177570"/>
            <a:ext cx="3213718" cy="7894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s-PE" sz="1900" dirty="0">
                <a:latin typeface="Graphik-Medium" charset="0"/>
                <a:ea typeface="Graphik-Medium" charset="0"/>
                <a:cs typeface="Graphik-Medium" charset="0"/>
              </a:rPr>
              <a:t>ELABORACIÓN Y</a:t>
            </a:r>
            <a:br>
              <a:rPr lang="es-PE" sz="1900" dirty="0">
                <a:latin typeface="Graphik-Medium" charset="0"/>
                <a:ea typeface="Graphik-Medium" charset="0"/>
                <a:cs typeface="Graphik-Medium" charset="0"/>
              </a:rPr>
            </a:br>
            <a:r>
              <a:rPr lang="es-PE" sz="1900" b="1" dirty="0">
                <a:latin typeface="Graphik Bold" charset="0"/>
                <a:ea typeface="Graphik Bold" charset="0"/>
                <a:cs typeface="Graphik Bold" charset="0"/>
              </a:rPr>
              <a:t>PROYECCIÓN DEL</a:t>
            </a:r>
            <a:br>
              <a:rPr lang="es-PE" sz="1900" b="1" dirty="0">
                <a:latin typeface="Graphik Bold" charset="0"/>
                <a:ea typeface="Graphik Bold" charset="0"/>
                <a:cs typeface="Graphik Bold" charset="0"/>
              </a:rPr>
            </a:br>
            <a:r>
              <a:rPr lang="es-PE" sz="1900" b="1" dirty="0">
                <a:latin typeface="Graphik Bold" charset="0"/>
                <a:ea typeface="Graphik Bold" charset="0"/>
                <a:cs typeface="Graphik Bold" charset="0"/>
              </a:rPr>
              <a:t>FLUJO DE CAJA</a:t>
            </a:r>
          </a:p>
        </p:txBody>
      </p:sp>
    </p:spTree>
    <p:extLst>
      <p:ext uri="{BB962C8B-B14F-4D97-AF65-F5344CB8AC3E}">
        <p14:creationId xmlns:p14="http://schemas.microsoft.com/office/powerpoint/2010/main" val="2962688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65F1930E-62DF-4940-9D8A-3B5B9ADA5B74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01A67A3-7362-7E4B-978B-558AD6B2CE8F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FLUJO DE CAJA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FINANCIERO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D3171B4-7D6D-7448-BB48-981C64EB0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0651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4751388" y="912813"/>
            <a:ext cx="3886885" cy="22929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DEFINICIÓN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El </a:t>
            </a:r>
            <a:r>
              <a:rPr lang="es-ES" sz="1600" b="1" spc="-10" dirty="0">
                <a:solidFill>
                  <a:srgbClr val="262626"/>
                </a:solidFill>
                <a:cs typeface="Source Sans Pro"/>
              </a:rPr>
              <a:t>Flujo de Caja Financiero muestra los movimientos de efectivo que resultan de actividades de financiamiento.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endParaRPr lang="es-ES" sz="1600" spc="-10" dirty="0">
              <a:solidFill>
                <a:srgbClr val="262626"/>
              </a:solidFill>
              <a:cs typeface="Source Sans Pro"/>
            </a:endParaRP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Esto incluye el dinero recibido de inversores, préstamos bancarios y la emisión de acciones, así como los pagos realizados para devolver estos fondos.</a:t>
            </a:r>
            <a:endParaRPr lang="en-US" sz="1600" spc="-10" dirty="0">
              <a:solidFill>
                <a:srgbClr val="262626"/>
              </a:solidFill>
              <a:cs typeface="Source Sans Pro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840A13-28AD-2847-ADCF-DA3FBC7EF891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FLUJO DE CAJA FINANCIERO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61C37A4-4071-9B46-89B9-EED59A5DD7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3237" y="912813"/>
            <a:ext cx="3889376" cy="4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7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511341" y="912813"/>
            <a:ext cx="816434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ENTRADAS DE EFECTIVO FINANCIERO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06A700-0E71-C74A-A5B8-72DCC0A585D5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FLUJO DE CAJA FINANCIERO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ECCD22BB-BBAD-5847-9B03-642262BBBDD6}"/>
              </a:ext>
            </a:extLst>
          </p:cNvPr>
          <p:cNvSpPr/>
          <p:nvPr/>
        </p:nvSpPr>
        <p:spPr>
          <a:xfrm>
            <a:off x="5658751" y="1740148"/>
            <a:ext cx="1973019" cy="2633069"/>
          </a:xfrm>
          <a:prstGeom prst="roundRect">
            <a:avLst>
              <a:gd name="adj" fmla="val 6436"/>
            </a:avLst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marL="4763" defTabSz="666750">
              <a:lnSpc>
                <a:spcPct val="90000"/>
              </a:lnSpc>
              <a:spcAft>
                <a:spcPts val="1200"/>
              </a:spcAft>
              <a:buClr>
                <a:schemeClr val="bg1"/>
              </a:buClr>
            </a:pPr>
            <a:r>
              <a:rPr lang="es-ES" sz="14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SUBVENCIONES Y AYUDAS:</a:t>
            </a:r>
            <a:endParaRPr lang="es-PE" sz="14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38113" indent="-133350" defTabSz="577850">
              <a:lnSpc>
                <a:spcPct val="90000"/>
              </a:lnSpc>
              <a:spcBef>
                <a:spcPct val="0"/>
              </a:spcBef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Fondos no reembolsables recibidos de gobiernos u organizaciones para apoyar las operaciones de </a:t>
            </a:r>
            <a:br>
              <a:rPr lang="es-ES" sz="1400" dirty="0">
                <a:solidFill>
                  <a:schemeClr val="bg1"/>
                </a:solidFill>
                <a:latin typeface="Calibri" charset="0"/>
                <a:cs typeface="Calibri" charset="0"/>
              </a:rPr>
            </a:br>
            <a:r>
              <a:rPr lang="es-ES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la </a:t>
            </a:r>
            <a:r>
              <a:rPr lang="es-ES" sz="1400" dirty="0" err="1">
                <a:solidFill>
                  <a:schemeClr val="bg1"/>
                </a:solidFill>
                <a:latin typeface="Calibri" charset="0"/>
                <a:cs typeface="Calibri" charset="0"/>
              </a:rPr>
              <a:t>startup</a:t>
            </a:r>
            <a:r>
              <a:rPr lang="es-ES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.</a:t>
            </a:r>
            <a:endParaRPr lang="es-PE" sz="1400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89528224-B785-564F-BF53-C52AD69370E8}"/>
              </a:ext>
            </a:extLst>
          </p:cNvPr>
          <p:cNvSpPr/>
          <p:nvPr/>
        </p:nvSpPr>
        <p:spPr>
          <a:xfrm>
            <a:off x="5509323" y="2876352"/>
            <a:ext cx="395709" cy="376075"/>
          </a:xfrm>
          <a:prstGeom prst="ellipse">
            <a:avLst/>
          </a:prstGeom>
          <a:solidFill>
            <a:srgbClr val="098B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A94D008D-03F1-B642-982C-44D365A7E0F9}"/>
              </a:ext>
            </a:extLst>
          </p:cNvPr>
          <p:cNvSpPr/>
          <p:nvPr/>
        </p:nvSpPr>
        <p:spPr>
          <a:xfrm>
            <a:off x="5445557" y="2862478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6" name="Triángulo 15">
            <a:extLst>
              <a:ext uri="{FF2B5EF4-FFF2-40B4-BE49-F238E27FC236}">
                <a16:creationId xmlns:a16="http://schemas.microsoft.com/office/drawing/2014/main" id="{0F39AD2C-CC3E-1D40-9349-5AE2D73AAAB7}"/>
              </a:ext>
            </a:extLst>
          </p:cNvPr>
          <p:cNvSpPr/>
          <p:nvPr/>
        </p:nvSpPr>
        <p:spPr>
          <a:xfrm rot="5400000">
            <a:off x="5629330" y="3003199"/>
            <a:ext cx="186870" cy="122381"/>
          </a:xfrm>
          <a:prstGeom prst="triangle">
            <a:avLst/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919A13E6-FEDC-9742-AE7F-4296E7D36E7E}"/>
              </a:ext>
            </a:extLst>
          </p:cNvPr>
          <p:cNvSpPr/>
          <p:nvPr/>
        </p:nvSpPr>
        <p:spPr>
          <a:xfrm>
            <a:off x="3597068" y="1740148"/>
            <a:ext cx="1973019" cy="2633069"/>
          </a:xfrm>
          <a:prstGeom prst="roundRect">
            <a:avLst>
              <a:gd name="adj" fmla="val 6276"/>
            </a:avLst>
          </a:prstGeom>
          <a:solidFill>
            <a:srgbClr val="714E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marL="4763" indent="0" defTabSz="666750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>
                <a:schemeClr val="bg1"/>
              </a:buClr>
              <a:buNone/>
            </a:pPr>
            <a:r>
              <a:rPr lang="es-ES" sz="14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PRÉSTAMOS BANCARIOS:</a:t>
            </a:r>
            <a:endParaRPr lang="es-PE" sz="1400" b="1" dirty="0">
              <a:solidFill>
                <a:schemeClr val="bg1"/>
              </a:solidFill>
              <a:latin typeface="Calibri" charset="0"/>
              <a:cs typeface="Calibri" charset="0"/>
            </a:endParaRPr>
          </a:p>
          <a:p>
            <a:pPr marL="138113" indent="-133350" defTabSz="577850">
              <a:lnSpc>
                <a:spcPct val="90000"/>
              </a:lnSpc>
              <a:spcBef>
                <a:spcPct val="0"/>
              </a:spcBef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Dinero recibido de instituciones financieras a través de préstamos.</a:t>
            </a:r>
            <a:endParaRPr lang="es-PE" sz="1400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11F1E49E-BD27-3D49-8922-C7465F6ADA96}"/>
              </a:ext>
            </a:extLst>
          </p:cNvPr>
          <p:cNvSpPr/>
          <p:nvPr/>
        </p:nvSpPr>
        <p:spPr>
          <a:xfrm>
            <a:off x="3437392" y="2876352"/>
            <a:ext cx="395709" cy="376075"/>
          </a:xfrm>
          <a:prstGeom prst="ellipse">
            <a:avLst/>
          </a:prstGeom>
          <a:solidFill>
            <a:srgbClr val="5E42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18E10AE4-A915-3149-94EF-F1D42B93EF2D}"/>
              </a:ext>
            </a:extLst>
          </p:cNvPr>
          <p:cNvSpPr/>
          <p:nvPr/>
        </p:nvSpPr>
        <p:spPr>
          <a:xfrm>
            <a:off x="3373627" y="2862478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0" name="Triángulo 19">
            <a:extLst>
              <a:ext uri="{FF2B5EF4-FFF2-40B4-BE49-F238E27FC236}">
                <a16:creationId xmlns:a16="http://schemas.microsoft.com/office/drawing/2014/main" id="{265B68E9-55D6-2B43-9A7F-F02DC96B175A}"/>
              </a:ext>
            </a:extLst>
          </p:cNvPr>
          <p:cNvSpPr/>
          <p:nvPr/>
        </p:nvSpPr>
        <p:spPr>
          <a:xfrm rot="5400000">
            <a:off x="3557400" y="3003199"/>
            <a:ext cx="186870" cy="122381"/>
          </a:xfrm>
          <a:prstGeom prst="triangle">
            <a:avLst/>
          </a:prstGeom>
          <a:solidFill>
            <a:srgbClr val="714E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id="{1D3EB34C-08DD-F848-8E1D-D980BFA21E32}"/>
              </a:ext>
            </a:extLst>
          </p:cNvPr>
          <p:cNvSpPr/>
          <p:nvPr/>
        </p:nvSpPr>
        <p:spPr>
          <a:xfrm>
            <a:off x="1535384" y="1740148"/>
            <a:ext cx="1973019" cy="2633069"/>
          </a:xfrm>
          <a:prstGeom prst="roundRect">
            <a:avLst>
              <a:gd name="adj" fmla="val 6115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defTabSz="666750">
              <a:lnSpc>
                <a:spcPct val="90000"/>
              </a:lnSpc>
              <a:spcAft>
                <a:spcPts val="1200"/>
              </a:spcAft>
              <a:buClr>
                <a:schemeClr val="bg1"/>
              </a:buClr>
            </a:pPr>
            <a:r>
              <a:rPr lang="es-ES" sz="14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INVERSIONES DE CAPITAL:</a:t>
            </a:r>
            <a:endParaRPr lang="es-PE" sz="14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36525" indent="-136525" defTabSz="577850">
              <a:lnSpc>
                <a:spcPct val="90000"/>
              </a:lnSpc>
              <a:spcBef>
                <a:spcPct val="0"/>
              </a:spcBef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Fondos recibidos de inversionistas que compran acciones o aportan capital a la empresa.</a:t>
            </a:r>
            <a:endParaRPr lang="es-PE" sz="1400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BE739697-A4BB-314C-B880-0F095E550D14}"/>
              </a:ext>
            </a:extLst>
          </p:cNvPr>
          <p:cNvSpPr/>
          <p:nvPr/>
        </p:nvSpPr>
        <p:spPr>
          <a:xfrm>
            <a:off x="1383131" y="2876352"/>
            <a:ext cx="395709" cy="376075"/>
          </a:xfrm>
          <a:prstGeom prst="ellipse">
            <a:avLst/>
          </a:prstGeom>
          <a:solidFill>
            <a:srgbClr val="C73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5DA56D16-038E-DD49-A501-38C5E15EBBA7}"/>
              </a:ext>
            </a:extLst>
          </p:cNvPr>
          <p:cNvSpPr/>
          <p:nvPr/>
        </p:nvSpPr>
        <p:spPr>
          <a:xfrm>
            <a:off x="1319366" y="2862478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4" name="Triángulo 23">
            <a:extLst>
              <a:ext uri="{FF2B5EF4-FFF2-40B4-BE49-F238E27FC236}">
                <a16:creationId xmlns:a16="http://schemas.microsoft.com/office/drawing/2014/main" id="{B147D480-FFCA-334C-972B-766DF3D970B4}"/>
              </a:ext>
            </a:extLst>
          </p:cNvPr>
          <p:cNvSpPr/>
          <p:nvPr/>
        </p:nvSpPr>
        <p:spPr>
          <a:xfrm rot="5400000">
            <a:off x="1503139" y="3003199"/>
            <a:ext cx="186870" cy="122381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54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7"/>
          <p:cNvSpPr txBox="1"/>
          <p:nvPr/>
        </p:nvSpPr>
        <p:spPr>
          <a:xfrm>
            <a:off x="511342" y="914162"/>
            <a:ext cx="3889376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SALIDAS DE EFECTIVO FINANCIERO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5DA21DC0-5AFA-D542-B1AB-458CE4A12A4C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FLUJO DE CAJA FINANCIERO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DC76D487-1375-4A43-8781-7843DD2CCF9F}"/>
              </a:ext>
            </a:extLst>
          </p:cNvPr>
          <p:cNvSpPr/>
          <p:nvPr/>
        </p:nvSpPr>
        <p:spPr>
          <a:xfrm>
            <a:off x="5658751" y="1740149"/>
            <a:ext cx="1973019" cy="2259358"/>
          </a:xfrm>
          <a:prstGeom prst="roundRect">
            <a:avLst>
              <a:gd name="adj" fmla="val 6436"/>
            </a:avLst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marL="4763" lvl="0" indent="0" defTabSz="666750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>
                <a:schemeClr val="bg1"/>
              </a:buClr>
              <a:buNone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COMPRAS DE ACCIONES PROPIAS:</a:t>
            </a:r>
            <a:endParaRPr lang="en-US" sz="1400" b="1" dirty="0">
              <a:solidFill>
                <a:schemeClr val="bg1"/>
              </a:solidFill>
              <a:latin typeface="Calibri" charset="0"/>
              <a:cs typeface="Calibri" charset="0"/>
            </a:endParaRPr>
          </a:p>
          <a:p>
            <a:pPr marL="138113" lvl="1" indent="-133350" defTabSz="577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PE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Dinero utilizado </a:t>
            </a:r>
            <a:br>
              <a:rPr lang="es-PE" sz="1400" dirty="0">
                <a:solidFill>
                  <a:schemeClr val="bg1"/>
                </a:solidFill>
                <a:latin typeface="Calibri" charset="0"/>
                <a:cs typeface="Calibri" charset="0"/>
              </a:rPr>
            </a:br>
            <a:r>
              <a:rPr lang="es-PE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para recomprar acciones de la empresa en el mercado abierto.</a:t>
            </a:r>
            <a:endParaRPr lang="en-US" sz="1400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1DAE9B7-A085-2949-B356-EC7DAC03DF27}"/>
              </a:ext>
            </a:extLst>
          </p:cNvPr>
          <p:cNvSpPr/>
          <p:nvPr/>
        </p:nvSpPr>
        <p:spPr>
          <a:xfrm>
            <a:off x="5509323" y="2669463"/>
            <a:ext cx="395709" cy="376075"/>
          </a:xfrm>
          <a:prstGeom prst="ellipse">
            <a:avLst/>
          </a:prstGeom>
          <a:solidFill>
            <a:srgbClr val="098B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6653C7CF-FFD3-EA41-B854-203091056EE1}"/>
              </a:ext>
            </a:extLst>
          </p:cNvPr>
          <p:cNvSpPr/>
          <p:nvPr/>
        </p:nvSpPr>
        <p:spPr>
          <a:xfrm>
            <a:off x="5445557" y="2655589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6" name="Triángulo 15">
            <a:extLst>
              <a:ext uri="{FF2B5EF4-FFF2-40B4-BE49-F238E27FC236}">
                <a16:creationId xmlns:a16="http://schemas.microsoft.com/office/drawing/2014/main" id="{99B883F3-CB3B-B04D-9110-51796A1731F6}"/>
              </a:ext>
            </a:extLst>
          </p:cNvPr>
          <p:cNvSpPr/>
          <p:nvPr/>
        </p:nvSpPr>
        <p:spPr>
          <a:xfrm rot="5400000">
            <a:off x="5629330" y="2796310"/>
            <a:ext cx="186870" cy="122381"/>
          </a:xfrm>
          <a:prstGeom prst="triangle">
            <a:avLst/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ECC7A9EF-70D0-0E4F-A88E-871ADDF844B2}"/>
              </a:ext>
            </a:extLst>
          </p:cNvPr>
          <p:cNvSpPr/>
          <p:nvPr/>
        </p:nvSpPr>
        <p:spPr>
          <a:xfrm>
            <a:off x="3597068" y="1740148"/>
            <a:ext cx="1973019" cy="2259359"/>
          </a:xfrm>
          <a:prstGeom prst="roundRect">
            <a:avLst>
              <a:gd name="adj" fmla="val 6276"/>
            </a:avLst>
          </a:prstGeom>
          <a:solidFill>
            <a:srgbClr val="714E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marL="4763" lvl="0" defTabSz="666750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>
                <a:schemeClr val="bg1"/>
              </a:buClr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PAGOS DE DIVIDENDOS:</a:t>
            </a:r>
            <a:endParaRPr lang="en-US" sz="1400" b="1" dirty="0">
              <a:solidFill>
                <a:schemeClr val="bg1"/>
              </a:solidFill>
              <a:latin typeface="Calibri" charset="0"/>
              <a:cs typeface="Calibri" charset="0"/>
            </a:endParaRPr>
          </a:p>
          <a:p>
            <a:pPr marL="138113" lvl="1" indent="-133350" defTabSz="577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PE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Distribuciones de beneficios a los accionistas.</a:t>
            </a:r>
            <a:endParaRPr lang="en-US" sz="1400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07AF2A44-6743-CD43-81ED-702374846848}"/>
              </a:ext>
            </a:extLst>
          </p:cNvPr>
          <p:cNvSpPr/>
          <p:nvPr/>
        </p:nvSpPr>
        <p:spPr>
          <a:xfrm>
            <a:off x="3437392" y="2669463"/>
            <a:ext cx="395709" cy="376075"/>
          </a:xfrm>
          <a:prstGeom prst="ellipse">
            <a:avLst/>
          </a:prstGeom>
          <a:solidFill>
            <a:srgbClr val="5E42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DEA1DBBA-09D3-B24A-AE3A-4C3B9B22F4AF}"/>
              </a:ext>
            </a:extLst>
          </p:cNvPr>
          <p:cNvSpPr/>
          <p:nvPr/>
        </p:nvSpPr>
        <p:spPr>
          <a:xfrm>
            <a:off x="3373627" y="2655589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0" name="Triángulo 19">
            <a:extLst>
              <a:ext uri="{FF2B5EF4-FFF2-40B4-BE49-F238E27FC236}">
                <a16:creationId xmlns:a16="http://schemas.microsoft.com/office/drawing/2014/main" id="{30F02B0E-594D-5140-8671-50C0D585594E}"/>
              </a:ext>
            </a:extLst>
          </p:cNvPr>
          <p:cNvSpPr/>
          <p:nvPr/>
        </p:nvSpPr>
        <p:spPr>
          <a:xfrm rot="5400000">
            <a:off x="3557400" y="2796310"/>
            <a:ext cx="186870" cy="122381"/>
          </a:xfrm>
          <a:prstGeom prst="triangle">
            <a:avLst/>
          </a:prstGeom>
          <a:solidFill>
            <a:srgbClr val="714E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id="{3A8B2F27-2136-B644-A30C-FB237593C727}"/>
              </a:ext>
            </a:extLst>
          </p:cNvPr>
          <p:cNvSpPr/>
          <p:nvPr/>
        </p:nvSpPr>
        <p:spPr>
          <a:xfrm>
            <a:off x="1535384" y="1740149"/>
            <a:ext cx="1973019" cy="2259358"/>
          </a:xfrm>
          <a:prstGeom prst="roundRect">
            <a:avLst>
              <a:gd name="adj" fmla="val 6115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defTabSz="666750">
              <a:lnSpc>
                <a:spcPct val="90000"/>
              </a:lnSpc>
              <a:spcAft>
                <a:spcPts val="1200"/>
              </a:spcAft>
              <a:buClr>
                <a:schemeClr val="bg1"/>
              </a:buClr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REEMBOLSOS DE PRÉSTAMOS:</a:t>
            </a:r>
            <a:endParaRPr lang="es-PE" sz="14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36525" lvl="1" indent="-136525" defTabSz="577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Pagos de capital </a:t>
            </a:r>
            <a:br>
              <a:rPr lang="es-PE" sz="1400" dirty="0">
                <a:solidFill>
                  <a:schemeClr val="bg1"/>
                </a:solidFill>
                <a:latin typeface="Calibri" charset="0"/>
                <a:cs typeface="Calibri" charset="0"/>
              </a:rPr>
            </a:br>
            <a:r>
              <a:rPr lang="es-PE" sz="1400" dirty="0">
                <a:solidFill>
                  <a:schemeClr val="bg1"/>
                </a:solidFill>
                <a:latin typeface="Calibri" charset="0"/>
                <a:cs typeface="Calibri" charset="0"/>
              </a:rPr>
              <a:t>e intereses a instituciones financieras.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F741D5C4-2643-D940-827C-F387EEEED50E}"/>
              </a:ext>
            </a:extLst>
          </p:cNvPr>
          <p:cNvSpPr/>
          <p:nvPr/>
        </p:nvSpPr>
        <p:spPr>
          <a:xfrm>
            <a:off x="1383131" y="2669463"/>
            <a:ext cx="395709" cy="376075"/>
          </a:xfrm>
          <a:prstGeom prst="ellipse">
            <a:avLst/>
          </a:prstGeom>
          <a:solidFill>
            <a:srgbClr val="C73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163DFEC8-2FAD-EC45-9530-E431901A7156}"/>
              </a:ext>
            </a:extLst>
          </p:cNvPr>
          <p:cNvSpPr/>
          <p:nvPr/>
        </p:nvSpPr>
        <p:spPr>
          <a:xfrm>
            <a:off x="1319366" y="2655589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4" name="Triángulo 23">
            <a:extLst>
              <a:ext uri="{FF2B5EF4-FFF2-40B4-BE49-F238E27FC236}">
                <a16:creationId xmlns:a16="http://schemas.microsoft.com/office/drawing/2014/main" id="{59D0EAE0-5BCE-0448-8FA3-8A0209536C9B}"/>
              </a:ext>
            </a:extLst>
          </p:cNvPr>
          <p:cNvSpPr/>
          <p:nvPr/>
        </p:nvSpPr>
        <p:spPr>
          <a:xfrm rot="5400000">
            <a:off x="1503139" y="2796310"/>
            <a:ext cx="186870" cy="122381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95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503238" y="911226"/>
            <a:ext cx="8172450" cy="5693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EJEMPLO DE FLUJO DE CAJA FINANCIERO</a:t>
            </a:r>
          </a:p>
          <a:p>
            <a:pPr marL="11725">
              <a:buSzPct val="100000"/>
              <a:tabLst>
                <a:tab pos="121285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Empresa ABC: Una </a:t>
            </a:r>
            <a:r>
              <a:rPr lang="es-ES" sz="1600" spc="-10" dirty="0" err="1">
                <a:solidFill>
                  <a:srgbClr val="262626"/>
                </a:solidFill>
                <a:cs typeface="Source Sans Pro"/>
              </a:rPr>
              <a:t>startup</a:t>
            </a: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 en el sector de la tecnología médica que busca expandirse.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7DDC5C10-5822-3B49-8973-8591416AA528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FLUJO DE CAJA FINANCIERO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DEC5023-79F4-374C-B53A-86AE7F443D5C}"/>
              </a:ext>
            </a:extLst>
          </p:cNvPr>
          <p:cNvSpPr/>
          <p:nvPr/>
        </p:nvSpPr>
        <p:spPr>
          <a:xfrm>
            <a:off x="974955" y="1731862"/>
            <a:ext cx="6173265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113" lvl="1">
              <a:buSzPct val="100000"/>
              <a:tabLst>
                <a:tab pos="121285" algn="l"/>
              </a:tabLst>
            </a:pPr>
            <a:r>
              <a:rPr lang="es-ES" sz="14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ENTRADAS DE EFECTIVO FINANCIERO:</a:t>
            </a:r>
          </a:p>
          <a:p>
            <a:pPr marL="180000" lvl="1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$200,000 de una ronda de financiamiento de inversionistas ángeles.</a:t>
            </a:r>
          </a:p>
          <a:p>
            <a:pPr marL="180000" lvl="1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$150,000 de un préstamo bancario a 5 años.</a:t>
            </a:r>
          </a:p>
          <a:p>
            <a:pPr marL="180000" lvl="1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$50,000 de una subvención gubernamental para innovación tecnológica.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F6E0FD7C-73A1-E647-8F8D-F41FD54859F8}"/>
              </a:ext>
            </a:extLst>
          </p:cNvPr>
          <p:cNvCxnSpPr>
            <a:cxnSpLocks/>
          </p:cNvCxnSpPr>
          <p:nvPr/>
        </p:nvCxnSpPr>
        <p:spPr>
          <a:xfrm>
            <a:off x="760555" y="1934732"/>
            <a:ext cx="0" cy="857026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284784BB-EA71-7A4B-A712-7CDBF5271382}"/>
              </a:ext>
            </a:extLst>
          </p:cNvPr>
          <p:cNvSpPr/>
          <p:nvPr/>
        </p:nvSpPr>
        <p:spPr>
          <a:xfrm>
            <a:off x="974956" y="2791758"/>
            <a:ext cx="5934723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1">
              <a:buSzPct val="100000"/>
              <a:tabLst>
                <a:tab pos="121285" algn="l"/>
              </a:tabLst>
            </a:pPr>
            <a:r>
              <a:rPr lang="es-ES" sz="14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SALIDAS DE EFECTIVO FINANCIERO:</a:t>
            </a:r>
          </a:p>
          <a:p>
            <a:pPr marL="180000" lvl="1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$10,000 de pagos trimestrales de intereses y capital del préstamo bancario.</a:t>
            </a:r>
          </a:p>
          <a:p>
            <a:pPr marL="180000" lvl="1" indent="-168275">
              <a:buClr>
                <a:srgbClr val="EE4639"/>
              </a:buClr>
              <a:buSzPct val="100000"/>
              <a:buFont typeface="Arial"/>
              <a:buChar char="•"/>
              <a:tabLst>
                <a:tab pos="121285" algn="l"/>
              </a:tabLst>
            </a:pP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$5,000 en dividendos anuales a los accionistas.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7A4AC69-11EB-AF4F-8581-297B0BDBE2F4}"/>
              </a:ext>
            </a:extLst>
          </p:cNvPr>
          <p:cNvSpPr/>
          <p:nvPr/>
        </p:nvSpPr>
        <p:spPr>
          <a:xfrm>
            <a:off x="974956" y="3711814"/>
            <a:ext cx="527476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1">
              <a:buSzPct val="100000"/>
              <a:tabLst>
                <a:tab pos="121285" algn="l"/>
              </a:tabLst>
            </a:pPr>
            <a:r>
              <a:rPr lang="es-ES" sz="14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FLUJO DE CAJA FINANCIERO: </a:t>
            </a:r>
          </a:p>
          <a:p>
            <a:pPr marL="182563" indent="-182563">
              <a:buClr>
                <a:srgbClr val="EE4639"/>
              </a:buClr>
              <a:buSzPct val="100000"/>
              <a:buFont typeface="Arial" panose="020B0604020202020204" pitchFamily="34" charset="0"/>
              <a:buChar char="•"/>
              <a:tabLst>
                <a:tab pos="121285" algn="l"/>
              </a:tabLst>
            </a:pP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Entradas totales de $400,000 menos salidas totales de $15,000, resultando en un flujo de caja financiero neto de $385,000.</a:t>
            </a:r>
          </a:p>
        </p:txBody>
      </p:sp>
      <p:sp>
        <p:nvSpPr>
          <p:cNvPr id="11" name="Más 10">
            <a:extLst>
              <a:ext uri="{FF2B5EF4-FFF2-40B4-BE49-F238E27FC236}">
                <a16:creationId xmlns:a16="http://schemas.microsoft.com/office/drawing/2014/main" id="{7B877D94-47CF-7A48-94C8-8BC5581AA439}"/>
              </a:ext>
            </a:extLst>
          </p:cNvPr>
          <p:cNvSpPr/>
          <p:nvPr/>
        </p:nvSpPr>
        <p:spPr>
          <a:xfrm>
            <a:off x="684213" y="1741634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65F99773-C73D-0049-95A1-C38ED248F232}"/>
              </a:ext>
            </a:extLst>
          </p:cNvPr>
          <p:cNvCxnSpPr>
            <a:cxnSpLocks/>
          </p:cNvCxnSpPr>
          <p:nvPr/>
        </p:nvCxnSpPr>
        <p:spPr>
          <a:xfrm>
            <a:off x="760555" y="2985395"/>
            <a:ext cx="0" cy="688108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ás 12">
            <a:extLst>
              <a:ext uri="{FF2B5EF4-FFF2-40B4-BE49-F238E27FC236}">
                <a16:creationId xmlns:a16="http://schemas.microsoft.com/office/drawing/2014/main" id="{43C32D6B-A8F4-5548-B8D5-B53445EB8E21}"/>
              </a:ext>
            </a:extLst>
          </p:cNvPr>
          <p:cNvSpPr/>
          <p:nvPr/>
        </p:nvSpPr>
        <p:spPr>
          <a:xfrm>
            <a:off x="684213" y="2802646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14" name="Más 13">
            <a:extLst>
              <a:ext uri="{FF2B5EF4-FFF2-40B4-BE49-F238E27FC236}">
                <a16:creationId xmlns:a16="http://schemas.microsoft.com/office/drawing/2014/main" id="{A80801E4-0DF0-344F-B884-45B931314220}"/>
              </a:ext>
            </a:extLst>
          </p:cNvPr>
          <p:cNvSpPr/>
          <p:nvPr/>
        </p:nvSpPr>
        <p:spPr>
          <a:xfrm>
            <a:off x="684213" y="3711814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71A7DC82-EC9A-4D44-8C2A-A57E636F9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4650" y="3308492"/>
            <a:ext cx="2887139" cy="162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37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AC166632-8447-D849-A2A5-D54BA0873B31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CA9F023-C9EE-1E41-B2C5-DB88D542788E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INDICADORES DE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RENTABILIDAD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A647A87-F95F-814A-B48F-20736B05F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761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511342" y="912813"/>
            <a:ext cx="3726703" cy="253915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DEFINICIÓN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Los indicadores de rentabilidad son herramientas financieras cruciales para evaluar la viabilidad y el rendimiento de proyectos de inversión.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endParaRPr lang="es-ES" sz="1600" spc="-10" dirty="0">
              <a:solidFill>
                <a:srgbClr val="262626"/>
              </a:solidFill>
              <a:cs typeface="Source Sans Pro"/>
            </a:endParaRP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Estos indicadores ayudan a los emprendedores y gestores de startups a tomar decisiones informadas sobre dónde y cómo invertir sus recursos.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B896E0-D8FF-F74F-992E-B8EA15040EBD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INDICADORES DE RENTABILIDAD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4FF378F-9118-D44B-8763-63D5A3857AD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21" b="-1"/>
          <a:stretch/>
        </p:blipFill>
        <p:spPr>
          <a:xfrm>
            <a:off x="4751387" y="912813"/>
            <a:ext cx="4392613" cy="432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65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489825" y="912813"/>
            <a:ext cx="8010119" cy="10618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VALOR ACTUAL NETO (VAN)</a:t>
            </a:r>
          </a:p>
          <a:p>
            <a:pPr marL="11725">
              <a:buSzPct val="100000"/>
              <a:tabLst>
                <a:tab pos="121285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El VAN es el valor presente de los flujos de caja futuros generados por una inversión, descontados a una tasa de descuento específica, menos la inversión inicial. Representa la cantidad de valor que un proyecto agrega a la empresa.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Subtítulo 2"/>
              <p:cNvSpPr txBox="1">
                <a:spLocks/>
              </p:cNvSpPr>
              <p:nvPr/>
            </p:nvSpPr>
            <p:spPr>
              <a:xfrm>
                <a:off x="472969" y="3279696"/>
                <a:ext cx="8198061" cy="660660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s-PE" sz="1800" dirty="0"/>
                  <a:t> 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PE" sz="2400">
                        <a:latin typeface="Cambria Math" charset="0"/>
                      </a:rPr>
                      <m:t>VAN</m:t>
                    </m:r>
                    <m:r>
                      <a:rPr lang="es-PE" sz="2400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1</m:t>
                            </m:r>
                          </m:sup>
                        </m:sSup>
                      </m:den>
                    </m:f>
                    <m:r>
                      <a:rPr lang="es-PE" sz="240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2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s-PE" sz="2400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3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s-PE" sz="2400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4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4</m:t>
                            </m:r>
                          </m:sup>
                        </m:sSup>
                      </m:den>
                    </m:f>
                    <m:r>
                      <a:rPr lang="es-PE" sz="2400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5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5</m:t>
                            </m:r>
                          </m:sup>
                        </m:sSup>
                      </m:den>
                    </m:f>
                  </m:oMath>
                </a14:m>
                <a:r>
                  <a:rPr lang="es-PE" sz="2400" dirty="0"/>
                  <a:t> - Inversión</a:t>
                </a:r>
              </a:p>
            </p:txBody>
          </p:sp>
        </mc:Choice>
        <mc:Fallback xmlns="">
          <p:sp>
            <p:nvSpPr>
              <p:cNvPr id="8" name="Subtítulo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969" y="3279696"/>
                <a:ext cx="8198061" cy="660660"/>
              </a:xfrm>
              <a:prstGeom prst="rect">
                <a:avLst/>
              </a:prstGeom>
              <a:blipFill>
                <a:blip r:embed="rId3"/>
                <a:stretch>
                  <a:fillRect t="-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5">
            <a:extLst>
              <a:ext uri="{FF2B5EF4-FFF2-40B4-BE49-F238E27FC236}">
                <a16:creationId xmlns:a16="http://schemas.microsoft.com/office/drawing/2014/main" id="{F08C960E-231E-FB48-8745-5A6BC8582878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INDICADORES DE RENTABILIDAD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DADD16F9-2E5E-3444-AC46-C130A0511EE5}"/>
              </a:ext>
            </a:extLst>
          </p:cNvPr>
          <p:cNvSpPr/>
          <p:nvPr/>
        </p:nvSpPr>
        <p:spPr>
          <a:xfrm>
            <a:off x="2629751" y="2165067"/>
            <a:ext cx="3884496" cy="765175"/>
          </a:xfrm>
          <a:prstGeom prst="roundRect">
            <a:avLst>
              <a:gd name="adj" fmla="val 21226"/>
            </a:avLst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s-PE" altLang="es-PE" sz="1400" dirty="0">
                <a:solidFill>
                  <a:schemeClr val="bg1"/>
                </a:solidFill>
              </a:rPr>
              <a:t>Se obtiene sumando el valor presente de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s-PE" altLang="es-PE" sz="1400" dirty="0">
                <a:solidFill>
                  <a:schemeClr val="bg1"/>
                </a:solidFill>
              </a:rPr>
              <a:t>cada flujo positivo y restando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s-PE" altLang="es-PE" sz="1400" dirty="0">
                <a:solidFill>
                  <a:schemeClr val="bg1"/>
                </a:solidFill>
              </a:rPr>
              <a:t>la inversión inicial. </a:t>
            </a: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16EEB3F7-F8AF-6342-93FF-BFDF04BCBEB9}"/>
              </a:ext>
            </a:extLst>
          </p:cNvPr>
          <p:cNvSpPr/>
          <p:nvPr/>
        </p:nvSpPr>
        <p:spPr>
          <a:xfrm>
            <a:off x="2629751" y="4168796"/>
            <a:ext cx="3884496" cy="765175"/>
          </a:xfrm>
          <a:prstGeom prst="roundRect">
            <a:avLst>
              <a:gd name="adj" fmla="val 21226"/>
            </a:avLst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s-PE" altLang="es-PE" sz="1400" dirty="0">
                <a:solidFill>
                  <a:schemeClr val="bg1"/>
                </a:solidFill>
              </a:rPr>
              <a:t>La tasa de descuento a utilizar es la que corresponde al costo de oportunidad de </a:t>
            </a:r>
            <a:br>
              <a:rPr lang="es-PE" altLang="es-PE" sz="1400" dirty="0">
                <a:solidFill>
                  <a:schemeClr val="bg1"/>
                </a:solidFill>
              </a:rPr>
            </a:br>
            <a:r>
              <a:rPr lang="es-PE" altLang="es-PE" sz="1400" dirty="0">
                <a:solidFill>
                  <a:schemeClr val="bg1"/>
                </a:solidFill>
              </a:rPr>
              <a:t>los inversionistas.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683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503238" y="912813"/>
            <a:ext cx="8164347" cy="13080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TASA INTERNA DE RETORNO (TIR)</a:t>
            </a:r>
            <a:endParaRPr lang="es-ES" sz="1600" spc="-10" dirty="0">
              <a:solidFill>
                <a:srgbClr val="262626"/>
              </a:solidFill>
              <a:cs typeface="Source Sans Pro"/>
            </a:endParaRP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La TIR es la tasa de descuento que hace que el VAN de un proyecto sea cero.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endParaRPr lang="es-ES" sz="1600" spc="-10" dirty="0">
              <a:solidFill>
                <a:srgbClr val="262626"/>
              </a:solidFill>
              <a:cs typeface="Source Sans Pro"/>
            </a:endParaRP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Representa la rentabilidad esperada de una inversión y es útil para comparar la eficiencia de diferentes proyectos de inversión.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Subtítulo 2"/>
              <p:cNvSpPr txBox="1">
                <a:spLocks/>
              </p:cNvSpPr>
              <p:nvPr/>
            </p:nvSpPr>
            <p:spPr>
              <a:xfrm>
                <a:off x="469524" y="2618945"/>
                <a:ext cx="8198061" cy="660660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s-PE" sz="1800" dirty="0"/>
                  <a:t> 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PE" sz="2400">
                        <a:latin typeface="Cambria Math" charset="0"/>
                      </a:rPr>
                      <m:t>VAN</m:t>
                    </m:r>
                    <m:r>
                      <a:rPr lang="es-PE" sz="2400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1</m:t>
                            </m:r>
                          </m:sup>
                        </m:sSup>
                      </m:den>
                    </m:f>
                    <m:r>
                      <a:rPr lang="es-PE" sz="240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2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s-PE" sz="2400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3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s-PE" sz="2400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4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4</m:t>
                            </m:r>
                          </m:sup>
                        </m:sSup>
                      </m:den>
                    </m:f>
                    <m:r>
                      <a:rPr lang="es-PE" sz="2400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sz="2400">
                            <a:latin typeface="Cambria Math" charset="0"/>
                          </a:rPr>
                          <m:t>D</m:t>
                        </m:r>
                        <m:r>
                          <a:rPr lang="es-PE" sz="2400">
                            <a:latin typeface="Cambria Math" charset="0"/>
                          </a:rPr>
                          <m:t>5</m:t>
                        </m:r>
                      </m:num>
                      <m:den>
                        <m:sSup>
                          <m:sSupPr>
                            <m:ctrlPr>
                              <a:rPr lang="es-PE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s-P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PE" sz="2400">
                                    <a:latin typeface="Cambria Math" charset="0"/>
                                  </a:rPr>
                                  <m:t>1+</m:t>
                                </m:r>
                                <m:r>
                                  <m:rPr>
                                    <m:sty m:val="p"/>
                                  </m:rPr>
                                  <a:rPr lang="es-PE" sz="2400">
                                    <a:latin typeface="Cambria Math" charset="0"/>
                                  </a:rPr>
                                  <m:t>i</m:t>
                                </m:r>
                              </m:e>
                            </m:d>
                          </m:e>
                          <m:sup>
                            <m:r>
                              <a:rPr lang="es-PE" sz="2400" i="1">
                                <a:latin typeface="Cambria Math" charset="0"/>
                              </a:rPr>
                              <m:t>5</m:t>
                            </m:r>
                          </m:sup>
                        </m:sSup>
                      </m:den>
                    </m:f>
                  </m:oMath>
                </a14:m>
                <a:r>
                  <a:rPr lang="es-PE" sz="2400" dirty="0"/>
                  <a:t> - Inversión</a:t>
                </a:r>
              </a:p>
            </p:txBody>
          </p:sp>
        </mc:Choice>
        <mc:Fallback xmlns="">
          <p:sp>
            <p:nvSpPr>
              <p:cNvPr id="8" name="Subtítulo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524" y="2618945"/>
                <a:ext cx="8198061" cy="66066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Subtítulo 2"/>
              <p:cNvSpPr txBox="1">
                <a:spLocks/>
              </p:cNvSpPr>
              <p:nvPr/>
            </p:nvSpPr>
            <p:spPr>
              <a:xfrm>
                <a:off x="404430" y="3432005"/>
                <a:ext cx="8198061" cy="660660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s-PE" sz="1800" dirty="0"/>
                  <a:t> 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PE" sz="2400">
                        <a:latin typeface="Cambria Math" charset="0"/>
                      </a:rPr>
                      <m:t>VAN</m:t>
                    </m:r>
                    <m:r>
                      <a:rPr lang="es-PE" sz="2400">
                        <a:latin typeface="Cambria Math" charset="0"/>
                      </a:rPr>
                      <m:t>= </m:t>
                    </m:r>
                  </m:oMath>
                </a14:m>
                <a:r>
                  <a:rPr lang="es-PE" sz="2400" dirty="0"/>
                  <a:t>0</a:t>
                </a:r>
              </a:p>
            </p:txBody>
          </p:sp>
        </mc:Choice>
        <mc:Fallback xmlns="">
          <p:sp>
            <p:nvSpPr>
              <p:cNvPr id="9" name="Subtítulo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430" y="3432005"/>
                <a:ext cx="8198061" cy="660660"/>
              </a:xfrm>
              <a:prstGeom prst="rect">
                <a:avLst/>
              </a:prstGeom>
              <a:blipFill>
                <a:blip r:embed="rId4"/>
                <a:stretch>
                  <a:fillRect t="-11321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EC3451BA-700F-2F48-8A9A-FF4EBAC74248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INDICADORES DE RENTABILIDAD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0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489825" y="912813"/>
            <a:ext cx="3889377" cy="18004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RELACIÓN COSTO BENEFICIO (C/B)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La relación costo-beneficio compara el valor presente de los beneficios de un proyecto con el valor presente de sus costos.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endParaRPr lang="es-ES" sz="1600" spc="-10" dirty="0">
              <a:solidFill>
                <a:srgbClr val="262626"/>
              </a:solidFill>
              <a:cs typeface="Source Sans Pro"/>
            </a:endParaRP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Indica el valor que se obtiene por cada unidad monetaria invertida.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ángulo 1"/>
              <p:cNvSpPr/>
              <p:nvPr/>
            </p:nvSpPr>
            <p:spPr>
              <a:xfrm>
                <a:off x="931537" y="3111388"/>
                <a:ext cx="3005951" cy="498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s-PE" dirty="0">
                    <a:latin typeface="Calibri" panose="020F0502020204030204" pitchFamily="34" charset="0"/>
                    <a:cs typeface="Calibri" panose="020F0502020204030204" pitchFamily="34" charset="0"/>
                  </a:rPr>
                  <a:t>B /C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PE" i="1">
                            <a:latin typeface="Cambria Math" charset="0"/>
                          </a:rPr>
                          <m:t>Valor</m:t>
                        </m:r>
                        <m:r>
                          <a:rPr lang="es-PE"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s-PE" i="1">
                            <a:latin typeface="Cambria Math" charset="0"/>
                          </a:rPr>
                          <m:t>actual</m:t>
                        </m:r>
                        <m:r>
                          <a:rPr lang="es-PE"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s-PE" i="1">
                            <a:latin typeface="Cambria Math" charset="0"/>
                          </a:rPr>
                          <m:t>de</m:t>
                        </m:r>
                        <m:r>
                          <a:rPr lang="es-PE"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s-PE" i="1">
                            <a:latin typeface="Cambria Math" charset="0"/>
                          </a:rPr>
                          <m:t>los</m:t>
                        </m:r>
                        <m:r>
                          <a:rPr lang="es-PE"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s-PE" i="1">
                            <a:latin typeface="Cambria Math" charset="0"/>
                          </a:rPr>
                          <m:t>ingresos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s-PE" i="1">
                            <a:latin typeface="Cambria Math" charset="0"/>
                          </a:rPr>
                          <m:t>Inversi</m:t>
                        </m:r>
                        <m:r>
                          <a:rPr lang="es-PE">
                            <a:latin typeface="Cambria Math" charset="0"/>
                          </a:rPr>
                          <m:t>ó</m:t>
                        </m:r>
                        <m:r>
                          <m:rPr>
                            <m:sty m:val="p"/>
                          </m:rPr>
                          <a:rPr lang="es-PE" i="1">
                            <a:latin typeface="Cambria Math" charset="0"/>
                          </a:rPr>
                          <m:t>n</m:t>
                        </m:r>
                      </m:den>
                    </m:f>
                  </m:oMath>
                </a14:m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2" name="Rectángulo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537" y="3111388"/>
                <a:ext cx="3005951" cy="498663"/>
              </a:xfrm>
              <a:prstGeom prst="rect">
                <a:avLst/>
              </a:prstGeom>
              <a:blipFill>
                <a:blip r:embed="rId3"/>
                <a:stretch>
                  <a:fillRect l="-1681" b="-7317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EACB853B-B838-D841-BAD8-B5D1EB4FB760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INDICADORES DE RENTABILIDAD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B308E76-11DD-5C49-B9E0-395CD3EF0F7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0"/>
            <a:ext cx="4392612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19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E4AD24-94DA-4A4F-9AA3-C691D6D78C4F}"/>
              </a:ext>
            </a:extLst>
          </p:cNvPr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DBA0046-E135-2244-ADD0-FC13118C4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46969"/>
            <a:ext cx="2072213" cy="389806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9307C8BD-9A24-A54B-99DC-B5394B334F5C}"/>
              </a:ext>
            </a:extLst>
          </p:cNvPr>
          <p:cNvSpPr/>
          <p:nvPr/>
        </p:nvSpPr>
        <p:spPr>
          <a:xfrm>
            <a:off x="149817" y="3724759"/>
            <a:ext cx="1037633" cy="1069383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DF18BF1-5A5F-A341-AFC7-867207B31508}"/>
              </a:ext>
            </a:extLst>
          </p:cNvPr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33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INTRODUCCIÓN</a:t>
            </a:r>
          </a:p>
          <a:p>
            <a:pPr>
              <a:lnSpc>
                <a:spcPct val="80000"/>
              </a:lnSpc>
            </a:pPr>
            <a:r>
              <a:rPr lang="es-ES_tradnl" sz="33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LA SESIÓN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7CE36C9-AA56-2345-B703-DC7FBCDE083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334433" y="3817749"/>
            <a:ext cx="809264" cy="80926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405AA9B-880C-0E44-8C70-CDC9E86032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503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511341" y="912813"/>
            <a:ext cx="8164347" cy="32778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EJEMPLO DE INDICADORES DE RENTABILIDAD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_tradnl" sz="1600" spc="-10" dirty="0">
                <a:solidFill>
                  <a:srgbClr val="262626"/>
                </a:solidFill>
                <a:cs typeface="Source Sans Pro"/>
              </a:rPr>
              <a:t>Supongamos que una </a:t>
            </a:r>
            <a:r>
              <a:rPr lang="es-ES_tradnl" sz="1600" spc="-10" dirty="0" err="1">
                <a:solidFill>
                  <a:srgbClr val="262626"/>
                </a:solidFill>
                <a:cs typeface="Source Sans Pro"/>
              </a:rPr>
              <a:t>startup</a:t>
            </a:r>
            <a:r>
              <a:rPr lang="es-ES_tradnl" sz="1600" spc="-10" dirty="0">
                <a:solidFill>
                  <a:srgbClr val="262626"/>
                </a:solidFill>
                <a:cs typeface="Source Sans Pro"/>
              </a:rPr>
              <a:t> está evaluando un proyecto de desarrollo de software con los siguientes flujos de caja proyectados: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endParaRPr lang="es-ES_tradnl" sz="1600" spc="-10" dirty="0">
              <a:solidFill>
                <a:srgbClr val="262626"/>
              </a:solidFill>
              <a:cs typeface="Source Sans Pro"/>
            </a:endParaRPr>
          </a:p>
          <a:p>
            <a:pPr marL="182563" lvl="0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_tradnl" sz="1600" spc="-10" dirty="0">
                <a:solidFill>
                  <a:srgbClr val="262626"/>
                </a:solidFill>
                <a:cs typeface="Source Sans Pro"/>
              </a:rPr>
              <a:t>Inversión inicial (C_0): $100,000</a:t>
            </a:r>
          </a:p>
          <a:p>
            <a:pPr marL="182563" lvl="0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endParaRPr lang="es-ES_tradnl" sz="1600" spc="-10" dirty="0">
              <a:solidFill>
                <a:srgbClr val="262626"/>
              </a:solidFill>
              <a:cs typeface="Source Sans Pro"/>
            </a:endParaRPr>
          </a:p>
          <a:p>
            <a:pPr marL="182563" lvl="0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_tradnl" sz="1600" spc="-10" dirty="0">
                <a:solidFill>
                  <a:srgbClr val="262626"/>
                </a:solidFill>
                <a:cs typeface="Source Sans Pro"/>
              </a:rPr>
              <a:t>Flujos de caja anuales (CF):</a:t>
            </a:r>
          </a:p>
          <a:p>
            <a:pPr marL="11725" lvl="1">
              <a:buSzPct val="100000"/>
              <a:tabLst>
                <a:tab pos="121285" algn="l"/>
              </a:tabLst>
            </a:pPr>
            <a:endParaRPr lang="es-ES_tradnl" sz="1600" spc="-10" dirty="0">
              <a:solidFill>
                <a:srgbClr val="262626"/>
              </a:solidFill>
              <a:cs typeface="Source Sans Pro"/>
            </a:endParaRPr>
          </a:p>
          <a:p>
            <a:pPr marL="11725" lvl="1">
              <a:buSzPct val="100000"/>
              <a:tabLst>
                <a:tab pos="121285" algn="l"/>
              </a:tabLst>
            </a:pPr>
            <a:endParaRPr lang="es-ES_tradnl" sz="1600" spc="-10" dirty="0">
              <a:solidFill>
                <a:srgbClr val="262626"/>
              </a:solidFill>
              <a:cs typeface="Source Sans Pro"/>
            </a:endParaRPr>
          </a:p>
          <a:p>
            <a:pPr marL="11725" lvl="1">
              <a:buSzPct val="100000"/>
              <a:tabLst>
                <a:tab pos="121285" algn="l"/>
              </a:tabLst>
            </a:pPr>
            <a:endParaRPr lang="es-ES_tradnl" sz="1600" spc="-10" dirty="0">
              <a:solidFill>
                <a:srgbClr val="262626"/>
              </a:solidFill>
              <a:cs typeface="Source Sans Pro"/>
            </a:endParaRPr>
          </a:p>
          <a:p>
            <a:pPr marL="11725" lvl="1">
              <a:buSzPct val="100000"/>
              <a:tabLst>
                <a:tab pos="121285" algn="l"/>
              </a:tabLst>
            </a:pPr>
            <a:endParaRPr lang="es-ES_tradnl" sz="1600" spc="-10" dirty="0">
              <a:solidFill>
                <a:srgbClr val="262626"/>
              </a:solidFill>
              <a:cs typeface="Source Sans Pro"/>
            </a:endParaRPr>
          </a:p>
          <a:p>
            <a:pPr marL="11725" lvl="1">
              <a:buSzPct val="100000"/>
              <a:tabLst>
                <a:tab pos="121285" algn="l"/>
              </a:tabLst>
            </a:pPr>
            <a:endParaRPr lang="es-ES_tradnl" sz="1600" spc="-10" dirty="0">
              <a:solidFill>
                <a:srgbClr val="262626"/>
              </a:solidFill>
              <a:cs typeface="Source Sans Pro"/>
            </a:endParaRPr>
          </a:p>
          <a:p>
            <a:pPr marL="182563" lvl="0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_tradnl" sz="1600" spc="-10" dirty="0">
                <a:solidFill>
                  <a:srgbClr val="262626"/>
                </a:solidFill>
                <a:cs typeface="Source Sans Pro"/>
              </a:rPr>
              <a:t>Tasa de descuento (r): 10%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D09D7F5-58BD-AE44-B08B-BD31A2572152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INDICADORES DE RENTABILIDAD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8DD0062B-362C-C340-B599-98E39A6DF2A3}"/>
              </a:ext>
            </a:extLst>
          </p:cNvPr>
          <p:cNvSpPr/>
          <p:nvPr/>
        </p:nvSpPr>
        <p:spPr>
          <a:xfrm>
            <a:off x="6001001" y="2968818"/>
            <a:ext cx="1993935" cy="500394"/>
          </a:xfrm>
          <a:prstGeom prst="roundRect">
            <a:avLst>
              <a:gd name="adj" fmla="val 24207"/>
            </a:avLst>
          </a:prstGeom>
          <a:solidFill>
            <a:srgbClr val="714F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762" lvl="1" algn="ctr">
              <a:buSzPct val="100000"/>
              <a:tabLst>
                <a:tab pos="569913" algn="l"/>
              </a:tabLst>
            </a:pPr>
            <a:r>
              <a:rPr lang="en-US" sz="1400" b="1" dirty="0">
                <a:solidFill>
                  <a:schemeClr val="lt1"/>
                </a:solidFill>
                <a:latin typeface="Calibri" charset="0"/>
                <a:cs typeface="Calibri" charset="0"/>
              </a:rPr>
              <a:t>AÑO 3: $50,000</a:t>
            </a:r>
          </a:p>
        </p:txBody>
      </p:sp>
      <p:grpSp>
        <p:nvGrpSpPr>
          <p:cNvPr id="8" name="Agrupar 4">
            <a:extLst>
              <a:ext uri="{FF2B5EF4-FFF2-40B4-BE49-F238E27FC236}">
                <a16:creationId xmlns:a16="http://schemas.microsoft.com/office/drawing/2014/main" id="{67E1D2CA-6F5C-2049-87E1-F39CC6665138}"/>
              </a:ext>
            </a:extLst>
          </p:cNvPr>
          <p:cNvGrpSpPr/>
          <p:nvPr/>
        </p:nvGrpSpPr>
        <p:grpSpPr>
          <a:xfrm>
            <a:off x="5784984" y="3017104"/>
            <a:ext cx="459474" cy="403823"/>
            <a:chOff x="5892512" y="2805541"/>
            <a:chExt cx="459474" cy="403823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8F46D664-EA06-4844-B88F-7B7A06667D29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593E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400" dirty="0">
                <a:latin typeface="Calibri" panose="020F0502020204030204" pitchFamily="34" charset="0"/>
              </a:endParaRPr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039601AB-E0BB-1D45-B6E0-FB01EE346B6B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400" dirty="0">
                <a:latin typeface="Calibri" panose="020F0502020204030204" pitchFamily="34" charset="0"/>
              </a:endParaRPr>
            </a:p>
          </p:txBody>
        </p:sp>
        <p:sp>
          <p:nvSpPr>
            <p:cNvPr id="11" name="Triángulo 10">
              <a:extLst>
                <a:ext uri="{FF2B5EF4-FFF2-40B4-BE49-F238E27FC236}">
                  <a16:creationId xmlns:a16="http://schemas.microsoft.com/office/drawing/2014/main" id="{C8973CE8-FBAE-F540-994D-C0597CCCDF7C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714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400" dirty="0">
                <a:latin typeface="Calibri" panose="020F0502020204030204" pitchFamily="34" charset="0"/>
              </a:endParaRPr>
            </a:p>
          </p:txBody>
        </p:sp>
      </p:grp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2BC8577A-19A8-A14B-8072-81CBC8BEF831}"/>
              </a:ext>
            </a:extLst>
          </p:cNvPr>
          <p:cNvSpPr/>
          <p:nvPr/>
        </p:nvSpPr>
        <p:spPr>
          <a:xfrm>
            <a:off x="3575032" y="2981892"/>
            <a:ext cx="1993935" cy="500394"/>
          </a:xfrm>
          <a:prstGeom prst="roundRect">
            <a:avLst>
              <a:gd name="adj" fmla="val 26745"/>
            </a:avLst>
          </a:prstGeom>
          <a:solidFill>
            <a:srgbClr val="92C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762" lvl="1" algn="ctr">
              <a:buSzPct val="100000"/>
              <a:tabLst>
                <a:tab pos="569913" algn="l"/>
              </a:tabLst>
            </a:pPr>
            <a:r>
              <a:rPr lang="en-US" sz="1400" b="1" dirty="0">
                <a:solidFill>
                  <a:schemeClr val="lt1"/>
                </a:solidFill>
                <a:latin typeface="Calibri" charset="0"/>
                <a:cs typeface="Calibri" charset="0"/>
              </a:rPr>
              <a:t>AÑO 2: $40,000</a:t>
            </a:r>
          </a:p>
        </p:txBody>
      </p:sp>
      <p:grpSp>
        <p:nvGrpSpPr>
          <p:cNvPr id="13" name="Agrupar 9">
            <a:extLst>
              <a:ext uri="{FF2B5EF4-FFF2-40B4-BE49-F238E27FC236}">
                <a16:creationId xmlns:a16="http://schemas.microsoft.com/office/drawing/2014/main" id="{FAB28723-23A3-1747-AC02-07764590A520}"/>
              </a:ext>
            </a:extLst>
          </p:cNvPr>
          <p:cNvGrpSpPr/>
          <p:nvPr/>
        </p:nvGrpSpPr>
        <p:grpSpPr>
          <a:xfrm>
            <a:off x="3359015" y="3030178"/>
            <a:ext cx="459474" cy="403823"/>
            <a:chOff x="5892512" y="2805541"/>
            <a:chExt cx="459474" cy="403823"/>
          </a:xfrm>
        </p:grpSpPr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EA4BC03B-A550-464C-9EB8-782A2516BDBC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6A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7F925F05-573D-2240-A32D-ADC68479F428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16" name="Triángulo 15">
              <a:extLst>
                <a:ext uri="{FF2B5EF4-FFF2-40B4-BE49-F238E27FC236}">
                  <a16:creationId xmlns:a16="http://schemas.microsoft.com/office/drawing/2014/main" id="{D06EED1D-3C9F-ED47-B5B2-91A3707B3D24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92C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</p:grp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10331A53-350C-5846-BB10-03C2D8282BAF}"/>
              </a:ext>
            </a:extLst>
          </p:cNvPr>
          <p:cNvSpPr/>
          <p:nvPr/>
        </p:nvSpPr>
        <p:spPr>
          <a:xfrm>
            <a:off x="1200226" y="2981892"/>
            <a:ext cx="1993935" cy="500394"/>
          </a:xfrm>
          <a:prstGeom prst="roundRect">
            <a:avLst>
              <a:gd name="adj" fmla="val 24841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762" lvl="1" algn="ctr">
              <a:buSzPct val="100000"/>
              <a:tabLst>
                <a:tab pos="569913" algn="l"/>
              </a:tabLst>
            </a:pPr>
            <a:r>
              <a:rPr lang="en-US" sz="1400" b="1" dirty="0">
                <a:solidFill>
                  <a:schemeClr val="lt1"/>
                </a:solidFill>
                <a:latin typeface="Calibri" charset="0"/>
                <a:cs typeface="Calibri" charset="0"/>
              </a:rPr>
              <a:t>AÑO 1: $30,000</a:t>
            </a:r>
          </a:p>
        </p:txBody>
      </p:sp>
      <p:grpSp>
        <p:nvGrpSpPr>
          <p:cNvPr id="18" name="Agrupar 14">
            <a:extLst>
              <a:ext uri="{FF2B5EF4-FFF2-40B4-BE49-F238E27FC236}">
                <a16:creationId xmlns:a16="http://schemas.microsoft.com/office/drawing/2014/main" id="{8FDAF112-8D50-6A4F-B9D1-F0B7BE656718}"/>
              </a:ext>
            </a:extLst>
          </p:cNvPr>
          <p:cNvGrpSpPr/>
          <p:nvPr/>
        </p:nvGrpSpPr>
        <p:grpSpPr>
          <a:xfrm>
            <a:off x="984209" y="3030178"/>
            <a:ext cx="459474" cy="403823"/>
            <a:chOff x="5892512" y="2805541"/>
            <a:chExt cx="459474" cy="403823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320D9FB1-5DAD-284C-9FE7-10FC90F7C413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C73A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63B66907-8D9F-974E-8416-4EAE406698F6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21" name="Triángulo 20">
              <a:extLst>
                <a:ext uri="{FF2B5EF4-FFF2-40B4-BE49-F238E27FC236}">
                  <a16:creationId xmlns:a16="http://schemas.microsoft.com/office/drawing/2014/main" id="{561BFF99-CFAF-8748-9A7A-BE1A3F8DDA61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476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4197138C-AB90-7C42-987A-957822ACE1CA}"/>
              </a:ext>
            </a:extLst>
          </p:cNvPr>
          <p:cNvSpPr/>
          <p:nvPr/>
        </p:nvSpPr>
        <p:spPr>
          <a:xfrm>
            <a:off x="503238" y="1311965"/>
            <a:ext cx="8172450" cy="39220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object 7"/>
          <p:cNvSpPr txBox="1"/>
          <p:nvPr/>
        </p:nvSpPr>
        <p:spPr>
          <a:xfrm>
            <a:off x="489826" y="914140"/>
            <a:ext cx="816434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EJEMPLO DE INDICADORES DE RENTABILIDAD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ángulo 1"/>
              <p:cNvSpPr/>
              <p:nvPr/>
            </p:nvSpPr>
            <p:spPr>
              <a:xfrm>
                <a:off x="272116" y="1492023"/>
                <a:ext cx="5733875" cy="15469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𝑉𝐴𝑁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30.000</m:t>
                          </m:r>
                        </m:num>
                        <m:den>
                          <m:sSup>
                            <m:sSup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(1+0.10)</m:t>
                              </m:r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p>
                          </m:sSup>
                        </m:den>
                      </m:f>
                      <m:r>
                        <a:rPr lang="en-US" sz="14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40.000</m:t>
                          </m:r>
                        </m:num>
                        <m:den>
                          <m:sSup>
                            <m:sSup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(1+0.10)</m:t>
                              </m:r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14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50.000</m:t>
                          </m:r>
                        </m:num>
                        <m:den>
                          <m:sSup>
                            <m:sSup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(1+0.10)</m:t>
                              </m:r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  <m:r>
                        <a:rPr lang="en-US" sz="14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−100.000</m:t>
                      </m:r>
                    </m:oMath>
                  </m:oMathPara>
                </a14:m>
                <a:endParaRPr lang="en-US" sz="14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𝑉𝐴𝑁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30.000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1.10</m:t>
                          </m:r>
                        </m:den>
                      </m:f>
                      <m:r>
                        <a:rPr lang="en-US" sz="1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40.000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1.21</m:t>
                          </m:r>
                        </m:den>
                      </m:f>
                      <m:r>
                        <a:rPr lang="en-US" sz="1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50.000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1.331</m:t>
                          </m:r>
                        </m:den>
                      </m:f>
                      <m:r>
                        <a:rPr lang="en-US" sz="1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−100.000</m:t>
                      </m:r>
                    </m:oMath>
                  </m:oMathPara>
                </a14:m>
                <a:endParaRPr lang="en-US" sz="14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𝑉𝐴𝑁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=27.273+33.058+37.571−100.000= −2.098</m:t>
                      </m:r>
                    </m:oMath>
                  </m:oMathPara>
                </a14:m>
                <a:endParaRPr lang="en-US" sz="14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Rectángulo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116" y="1492023"/>
                <a:ext cx="5733875" cy="154696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ángulo 3"/>
              <p:cNvSpPr/>
              <p:nvPr/>
            </p:nvSpPr>
            <p:spPr>
              <a:xfrm>
                <a:off x="91752" y="3360215"/>
                <a:ext cx="6094602" cy="5318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400" i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0">
                              <a:latin typeface="Cambria Math" panose="02040503050406030204" pitchFamily="18" charset="0"/>
                            </a:rPr>
                            <m:t>30.000</m:t>
                          </m:r>
                        </m:num>
                        <m:den>
                          <m:sSup>
                            <m:sSup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0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𝑇𝐼𝑅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den>
                      </m:f>
                      <m:r>
                        <a:rPr lang="en-US" sz="1400" i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0">
                              <a:latin typeface="Cambria Math" panose="02040503050406030204" pitchFamily="18" charset="0"/>
                            </a:rPr>
                            <m:t>40.000</m:t>
                          </m:r>
                        </m:num>
                        <m:den>
                          <m:sSup>
                            <m:sSup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0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𝑇𝐼𝑅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1400" i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0">
                              <a:latin typeface="Cambria Math" panose="02040503050406030204" pitchFamily="18" charset="0"/>
                            </a:rPr>
                            <m:t>50.000</m:t>
                          </m:r>
                        </m:num>
                        <m:den>
                          <m:sSup>
                            <m:sSup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0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𝑇𝐼𝑅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1400" i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  <m:r>
                        <a:rPr lang="en-US" sz="1400" i="0">
                          <a:latin typeface="Cambria Math" panose="02040503050406030204" pitchFamily="18" charset="0"/>
                        </a:rPr>
                        <m:t>−100.000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4" name="Rectángulo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52" y="3360215"/>
                <a:ext cx="6094602" cy="5318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ángulo 6"/>
              <p:cNvSpPr/>
              <p:nvPr/>
            </p:nvSpPr>
            <p:spPr>
              <a:xfrm>
                <a:off x="1584493" y="4490616"/>
                <a:ext cx="2923814" cy="5014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>
                              <a:latin typeface="Cambria Math" panose="02040503050406030204" pitchFamily="18" charset="0"/>
                            </a:rPr>
                            <m:t>27.273</m:t>
                          </m:r>
                          <m:r>
                            <a:rPr lang="en-US" sz="1400" i="0">
                              <a:latin typeface="Cambria Math" panose="02040503050406030204" pitchFamily="18" charset="0"/>
                            </a:rPr>
                            <m:t>+33.058+37.571</m:t>
                          </m:r>
                        </m:num>
                        <m:den>
                          <m:r>
                            <a:rPr lang="en-US" sz="1400" i="0">
                              <a:latin typeface="Cambria Math" panose="02040503050406030204" pitchFamily="18" charset="0"/>
                            </a:rPr>
                            <m:t>100.000</m:t>
                          </m:r>
                        </m:den>
                      </m:f>
                      <m:r>
                        <a:rPr lang="en-US" sz="1400" i="0">
                          <a:latin typeface="Cambria Math" panose="02040503050406030204" pitchFamily="18" charset="0"/>
                        </a:rPr>
                        <m:t>=0.979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" name="Rectángulo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4493" y="4490616"/>
                <a:ext cx="2923814" cy="50141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uadroTexto 7"/>
          <p:cNvSpPr txBox="1"/>
          <p:nvPr/>
        </p:nvSpPr>
        <p:spPr>
          <a:xfrm>
            <a:off x="6385304" y="1986314"/>
            <a:ext cx="2027991" cy="600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" sz="1300" dirty="0"/>
              <a:t>El VAN es negativo, lo que sugiere que el proyecto no agrega valor a la empresa.</a:t>
            </a:r>
            <a:endParaRPr lang="en-US" sz="1300" dirty="0"/>
          </a:p>
        </p:txBody>
      </p:sp>
      <p:sp>
        <p:nvSpPr>
          <p:cNvPr id="9" name="CuadroTexto 8"/>
          <p:cNvSpPr txBox="1"/>
          <p:nvPr/>
        </p:nvSpPr>
        <p:spPr>
          <a:xfrm>
            <a:off x="6385304" y="3323410"/>
            <a:ext cx="2027991" cy="600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" sz="1300" dirty="0"/>
              <a:t>Después de iteraciones, supongamos que la TIR es aproximadamente 8%.</a:t>
            </a:r>
            <a:endParaRPr lang="en-US" sz="13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6385304" y="4387607"/>
            <a:ext cx="2027991" cy="600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" sz="1300" dirty="0"/>
              <a:t>Una relación menor a 1 indica que los costos superan los beneficios.</a:t>
            </a:r>
            <a:endParaRPr lang="en-US" sz="1300" dirty="0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8A4B4E-4915-5945-A660-0E0590191198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INDICADORES DE RENTABILIDAD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1E189301-9F20-2E4D-A70D-7D32204BE02C}"/>
              </a:ext>
            </a:extLst>
          </p:cNvPr>
          <p:cNvGrpSpPr/>
          <p:nvPr/>
        </p:nvGrpSpPr>
        <p:grpSpPr>
          <a:xfrm rot="16200000">
            <a:off x="5717821" y="2085132"/>
            <a:ext cx="660849" cy="408850"/>
            <a:chOff x="6778265" y="4133143"/>
            <a:chExt cx="660849" cy="408850"/>
          </a:xfrm>
        </p:grpSpPr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B582C4C3-3057-614C-B0DC-41754D81F4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10966" y="4133143"/>
              <a:ext cx="884" cy="408847"/>
            </a:xfrm>
            <a:prstGeom prst="line">
              <a:avLst/>
            </a:prstGeom>
            <a:ln w="19050">
              <a:solidFill>
                <a:srgbClr val="EE4639"/>
              </a:solidFill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47879443-4AE9-2244-89B3-D5B9C8ECA9AB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7108690" y="4211568"/>
              <a:ext cx="0" cy="660849"/>
            </a:xfrm>
            <a:prstGeom prst="line">
              <a:avLst/>
            </a:prstGeom>
            <a:ln w="19050">
              <a:solidFill>
                <a:srgbClr val="EE4639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663CE57D-D01A-A040-904E-C419D38B4BDD}"/>
              </a:ext>
            </a:extLst>
          </p:cNvPr>
          <p:cNvGrpSpPr/>
          <p:nvPr/>
        </p:nvGrpSpPr>
        <p:grpSpPr>
          <a:xfrm rot="16200000">
            <a:off x="5717822" y="3419668"/>
            <a:ext cx="660849" cy="408850"/>
            <a:chOff x="6778265" y="4133143"/>
            <a:chExt cx="660849" cy="408850"/>
          </a:xfrm>
        </p:grpSpPr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376E0E2A-9E11-F449-91FF-AA87C0BFBEE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10966" y="4133143"/>
              <a:ext cx="884" cy="408847"/>
            </a:xfrm>
            <a:prstGeom prst="line">
              <a:avLst/>
            </a:prstGeom>
            <a:ln w="19050">
              <a:solidFill>
                <a:srgbClr val="EE4639"/>
              </a:solidFill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CFA3987F-B87D-4A4B-BED8-0E7D4C2EC0BD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7108690" y="4211568"/>
              <a:ext cx="0" cy="660849"/>
            </a:xfrm>
            <a:prstGeom prst="line">
              <a:avLst/>
            </a:prstGeom>
            <a:ln w="19050">
              <a:solidFill>
                <a:srgbClr val="EE4639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42423A23-F815-5C4D-A114-CB31DFA65B70}"/>
              </a:ext>
            </a:extLst>
          </p:cNvPr>
          <p:cNvGrpSpPr/>
          <p:nvPr/>
        </p:nvGrpSpPr>
        <p:grpSpPr>
          <a:xfrm rot="16200000">
            <a:off x="5717823" y="4486425"/>
            <a:ext cx="660849" cy="408850"/>
            <a:chOff x="6778265" y="4133143"/>
            <a:chExt cx="660849" cy="408850"/>
          </a:xfrm>
        </p:grpSpPr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A8BEE782-77D1-4B4B-B2DC-28519FCA9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10966" y="4133143"/>
              <a:ext cx="884" cy="408847"/>
            </a:xfrm>
            <a:prstGeom prst="line">
              <a:avLst/>
            </a:prstGeom>
            <a:ln w="19050">
              <a:solidFill>
                <a:srgbClr val="EE4639"/>
              </a:solidFill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E4D54128-6F01-C145-AB3A-C0B82507159B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7108690" y="4211568"/>
              <a:ext cx="0" cy="660849"/>
            </a:xfrm>
            <a:prstGeom prst="line">
              <a:avLst/>
            </a:prstGeom>
            <a:ln w="19050">
              <a:solidFill>
                <a:srgbClr val="EE4639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04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26A6EF2-1C31-F04F-A72E-8169460215C4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54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A222AE3F-87AB-F343-9A4B-C1D356E211B9}"/>
              </a:ext>
            </a:extLst>
          </p:cNvPr>
          <p:cNvGrpSpPr/>
          <p:nvPr/>
        </p:nvGrpSpPr>
        <p:grpSpPr>
          <a:xfrm>
            <a:off x="2506315" y="2194222"/>
            <a:ext cx="4581728" cy="1326557"/>
            <a:chOff x="2403187" y="2211377"/>
            <a:chExt cx="4581728" cy="1326557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30066E41-3564-EF48-A9ED-1FBC792F2D28}"/>
                </a:ext>
              </a:extLst>
            </p:cNvPr>
            <p:cNvSpPr txBox="1"/>
            <p:nvPr/>
          </p:nvSpPr>
          <p:spPr>
            <a:xfrm>
              <a:off x="2403187" y="2540738"/>
              <a:ext cx="4581728" cy="9971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  <a:t>CONCLUSIONES</a:t>
              </a:r>
              <a:b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</a:br>
              <a:r>
                <a:rPr lang="es-ES_tradnl" sz="3600" b="1" dirty="0">
                  <a:solidFill>
                    <a:schemeClr val="bg1"/>
                  </a:solidFill>
                  <a:latin typeface="Graphik Bold" charset="0"/>
                  <a:ea typeface="Graphik Bold" charset="0"/>
                  <a:cs typeface="Graphik Bold" charset="0"/>
                </a:rPr>
                <a:t>MÁS REFERENCIAS</a:t>
              </a:r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61F71DA5-4C6B-5A4F-88DF-1B8D2959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25491" y="2211377"/>
              <a:ext cx="202176" cy="208211"/>
            </a:xfrm>
            <a:prstGeom prst="rect">
              <a:avLst/>
            </a:prstGeom>
          </p:spPr>
        </p:pic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C998DB6F-6E22-4149-9789-3C66CE0EC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3" y="946969"/>
            <a:ext cx="2072214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03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481562C3-689D-6343-AB56-74C3B91074B4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06D77A1A-89E4-D546-AC6F-D222FB2E0EF1}"/>
              </a:ext>
            </a:extLst>
          </p:cNvPr>
          <p:cNvSpPr txBox="1"/>
          <p:nvPr/>
        </p:nvSpPr>
        <p:spPr>
          <a:xfrm>
            <a:off x="1279545" y="912813"/>
            <a:ext cx="5705454" cy="21544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ES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La elaboración y proyección del flujo de caja, tanto operativo como financiero son herramientas esenciales para la gestión financiera de una </a:t>
            </a:r>
            <a:r>
              <a:rPr lang="es-ES" sz="1400" dirty="0" err="1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startup</a:t>
            </a:r>
            <a:r>
              <a:rPr lang="es-ES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. Permiten a los emprendedores entender mejor la salud financiera de su negocio, tomar decisiones informadas y asegurar que la empresa esté en el camino correcto hacia el crecimiento y la sostenibilidad.</a:t>
            </a:r>
          </a:p>
          <a:p>
            <a:endParaRPr lang="es-ES" sz="1400" dirty="0">
              <a:latin typeface="+mj-lt"/>
              <a:ea typeface="Calibri" panose="020F0502020204030204" pitchFamily="34" charset="0"/>
              <a:cs typeface="Source Sans Pro" panose="020B0604020202020204" charset="0"/>
            </a:endParaRPr>
          </a:p>
          <a:p>
            <a:r>
              <a:rPr lang="es-PE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Los indicadores de rentabilidad como el VAN, la TIR y la Relación Costo-Beneficio proporcionan una comprensión clara de la viabilidad y rentabilidad de las inversiones, ayudando a las startups a tomar decisiones informadas y estratégicas para el crecimiento y la sostenibilidad a largo plazo.</a:t>
            </a:r>
            <a:endParaRPr lang="en-US" sz="1400" dirty="0">
              <a:latin typeface="+mj-lt"/>
              <a:ea typeface="Calibri" panose="020F0502020204030204" pitchFamily="34" charset="0"/>
              <a:cs typeface="Source Sans Pro" panose="020B060402020202020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159D5D7-8462-414F-8679-26AA1881B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60" y="954885"/>
            <a:ext cx="114138" cy="11754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2185DF3-0027-8547-889F-52AC7AA86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60" y="2239910"/>
            <a:ext cx="114138" cy="11754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975A2CB9-7C79-B04A-BAD4-D07CB0286EA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999" y="3048772"/>
            <a:ext cx="1690689" cy="2185216"/>
          </a:xfrm>
          <a:prstGeom prst="rect">
            <a:avLst/>
          </a:prstGeom>
        </p:spPr>
      </p:pic>
      <p:sp>
        <p:nvSpPr>
          <p:cNvPr id="14" name="Rectangle 5">
            <a:extLst>
              <a:ext uri="{FF2B5EF4-FFF2-40B4-BE49-F238E27FC236}">
                <a16:creationId xmlns:a16="http://schemas.microsoft.com/office/drawing/2014/main" id="{482A95E8-715E-DC47-949E-B1C0DDE48868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CONCLUSIONES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1544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6739F229-DD2D-1646-A192-B53C7CD2A30E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DCB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CC93E90-92CF-5147-BCD8-8ADB880D9492}"/>
              </a:ext>
            </a:extLst>
          </p:cNvPr>
          <p:cNvSpPr txBox="1"/>
          <p:nvPr/>
        </p:nvSpPr>
        <p:spPr>
          <a:xfrm>
            <a:off x="2519363" y="2540738"/>
            <a:ext cx="4581728" cy="9971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s-ES_tradnl" sz="36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BIBLIOGRAFÍA</a:t>
            </a:r>
            <a:br>
              <a:rPr lang="es-ES_tradnl" sz="36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</a:br>
            <a:r>
              <a:rPr lang="es-ES_tradnl" sz="36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MÁS REFERENCIAS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7617D75-11B9-2E4C-835A-164452B2F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C5B88D3-5E9E-E546-B94C-EAFD4FD2D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6970"/>
            <a:ext cx="2072061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31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3FAB5D7-35AC-A541-9EBA-4FC037ED3EA5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5240B61C-A41C-2C48-B891-0F08CFA3F3B4}"/>
              </a:ext>
            </a:extLst>
          </p:cNvPr>
          <p:cNvSpPr txBox="1"/>
          <p:nvPr/>
        </p:nvSpPr>
        <p:spPr>
          <a:xfrm>
            <a:off x="1279009" y="917823"/>
            <a:ext cx="4774320" cy="193899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Bef>
                <a:spcPts val="0"/>
              </a:spcBef>
            </a:pPr>
            <a:r>
              <a:rPr lang="es-ES_tradnl" sz="1400" dirty="0" err="1"/>
              <a:t>Foppiano</a:t>
            </a:r>
            <a:r>
              <a:rPr lang="es-ES_tradnl" sz="1400" dirty="0"/>
              <a:t> </a:t>
            </a:r>
            <a:r>
              <a:rPr lang="es-ES_tradnl" sz="1400" dirty="0" err="1"/>
              <a:t>Rabinovich</a:t>
            </a:r>
            <a:r>
              <a:rPr lang="es-ES_tradnl" sz="1400" dirty="0"/>
              <a:t>, G. (2013). Formulación y evaluación de proyectos de inversión. Ed. Perú. Instituto Superior San Ignacio de Loyola. Primera edición</a:t>
            </a:r>
          </a:p>
          <a:p>
            <a:pPr>
              <a:spcBef>
                <a:spcPts val="0"/>
              </a:spcBef>
            </a:pPr>
            <a:r>
              <a:rPr lang="es-ES_tradnl" sz="1400" dirty="0"/>
              <a:t>Ver Capítulo 11: Los flujos netos de efectivo: económico, financiero y de capacidad de pago.</a:t>
            </a:r>
          </a:p>
          <a:p>
            <a:pPr>
              <a:spcBef>
                <a:spcPts val="0"/>
              </a:spcBef>
            </a:pPr>
            <a:endParaRPr lang="es-ES_tradnl" sz="1400" dirty="0">
              <a:solidFill>
                <a:srgbClr val="222222"/>
              </a:solidFill>
              <a:latin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de-DE" sz="1400" dirty="0" err="1"/>
              <a:t>Gitman</a:t>
            </a:r>
            <a:r>
              <a:rPr lang="de-DE" sz="1400" dirty="0"/>
              <a:t>, L. (2007). </a:t>
            </a:r>
            <a:r>
              <a:rPr lang="es-ES_tradnl" sz="1400" dirty="0"/>
              <a:t>Administración Financiera</a:t>
            </a:r>
            <a:r>
              <a:rPr lang="de-DE" sz="1400" dirty="0"/>
              <a:t>. E. </a:t>
            </a:r>
            <a:r>
              <a:rPr lang="de-DE" sz="1400" dirty="0" err="1"/>
              <a:t>Méjico</a:t>
            </a:r>
            <a:r>
              <a:rPr lang="de-DE" sz="1400" dirty="0"/>
              <a:t>. Pearson </a:t>
            </a:r>
            <a:r>
              <a:rPr lang="es-ES_tradnl" sz="1400" dirty="0"/>
              <a:t>Educación. Décimo </a:t>
            </a:r>
            <a:r>
              <a:rPr lang="es-ES_tradnl" sz="1400" dirty="0">
                <a:solidFill>
                  <a:srgbClr val="222222"/>
                </a:solidFill>
                <a:latin typeface="Calibri" panose="020F0502020204030204" pitchFamily="34" charset="0"/>
              </a:rPr>
              <a:t>primera edición. </a:t>
            </a:r>
            <a:r>
              <a:rPr lang="es-PE" sz="1400" dirty="0">
                <a:solidFill>
                  <a:srgbClr val="222222"/>
                </a:solidFill>
                <a:latin typeface="Calibri" panose="020F0502020204030204" pitchFamily="34" charset="0"/>
              </a:rPr>
              <a:t>Ver Capítulo 13: Administración de ingresos y desembolsos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015C7D0-B042-7F4F-A0DF-6208BB0C6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4" y="959114"/>
            <a:ext cx="103867" cy="10696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D03BDEB-DEC5-C147-A299-5E8736BAD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4" y="2240320"/>
            <a:ext cx="103867" cy="10696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BE0A2B4-EAA0-2B4D-8E7D-8CD6D869512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0" y="3036889"/>
            <a:ext cx="1690688" cy="2197100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3E016A04-FBE8-E541-8A21-933BAD728B66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BIBLIOGRAFÍA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054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B746421B-6F20-7E4A-B444-CC8035787F24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322F6CC-B347-E44C-A62B-E00723D82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199" y="2666298"/>
            <a:ext cx="1295601" cy="3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915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47A5677-FF69-4D40-955D-77D4382E208A}"/>
              </a:ext>
            </a:extLst>
          </p:cNvPr>
          <p:cNvSpPr/>
          <p:nvPr/>
        </p:nvSpPr>
        <p:spPr>
          <a:xfrm>
            <a:off x="6918960" y="5364480"/>
            <a:ext cx="2133600" cy="22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EEF3208A-1BB9-1448-A4A8-FF8DA6D465D6}"/>
              </a:ext>
            </a:extLst>
          </p:cNvPr>
          <p:cNvSpPr txBox="1"/>
          <p:nvPr/>
        </p:nvSpPr>
        <p:spPr>
          <a:xfrm>
            <a:off x="1282298" y="918372"/>
            <a:ext cx="5521727" cy="34470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buSzPct val="100000"/>
              <a:tabLst>
                <a:tab pos="121285" algn="l"/>
              </a:tabLst>
            </a:pP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En el mundo dinámico de las </a:t>
            </a:r>
            <a:r>
              <a:rPr lang="es-ES" sz="1400" spc="-10" dirty="0" err="1">
                <a:solidFill>
                  <a:srgbClr val="262626"/>
                </a:solidFill>
                <a:cs typeface="Source Sans Pro"/>
              </a:rPr>
              <a:t>startups</a:t>
            </a: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, una gestión financiera sólida es crucial para asegurar la viabilidad y el crecimiento a largo plazo. El flujo de caja, que representa las entradas y salidas de efectivo de la empresa, es un elemento fundamental de esta gestión financiera. </a:t>
            </a:r>
          </a:p>
          <a:p>
            <a:pPr marL="11725">
              <a:buSzPct val="100000"/>
              <a:tabLst>
                <a:tab pos="121285" algn="l"/>
              </a:tabLst>
            </a:pPr>
            <a:endParaRPr lang="es-ES" sz="1400" spc="-10" dirty="0">
              <a:solidFill>
                <a:srgbClr val="262626"/>
              </a:solidFill>
              <a:cs typeface="Source Sans Pro"/>
            </a:endParaRPr>
          </a:p>
          <a:p>
            <a:pPr marL="11725">
              <a:buSzPct val="100000"/>
              <a:tabLst>
                <a:tab pos="121285" algn="l"/>
              </a:tabLst>
            </a:pP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A través de la elaboración y proyección del flujo de caja, las </a:t>
            </a:r>
            <a:r>
              <a:rPr lang="es-ES" sz="1400" spc="-10" dirty="0" err="1">
                <a:solidFill>
                  <a:srgbClr val="262626"/>
                </a:solidFill>
                <a:cs typeface="Source Sans Pro"/>
              </a:rPr>
              <a:t>startups</a:t>
            </a: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 pueden anticipar sus necesidades de liquidez, planificar inversiones estratégicas y evaluar su rendimiento financiero.</a:t>
            </a:r>
          </a:p>
          <a:p>
            <a:pPr marL="11725">
              <a:buSzPct val="100000"/>
              <a:tabLst>
                <a:tab pos="121285" algn="l"/>
              </a:tabLst>
            </a:pPr>
            <a:endParaRPr lang="es-ES" sz="1400" spc="-10" dirty="0">
              <a:solidFill>
                <a:srgbClr val="262626"/>
              </a:solidFill>
              <a:cs typeface="Source Sans Pro"/>
            </a:endParaRPr>
          </a:p>
          <a:p>
            <a:pPr marL="11725">
              <a:buSzPct val="100000"/>
              <a:tabLst>
                <a:tab pos="121285" algn="l"/>
              </a:tabLst>
            </a:pPr>
            <a:r>
              <a:rPr lang="es-ES" sz="1400" spc="-10" dirty="0">
                <a:solidFill>
                  <a:srgbClr val="262626"/>
                </a:solidFill>
                <a:cs typeface="Source Sans Pro"/>
              </a:rPr>
              <a:t>En esta sesión, aprenderás a:</a:t>
            </a:r>
          </a:p>
          <a:p>
            <a:pPr marL="177800" indent="-165100">
              <a:buClr>
                <a:srgbClr val="EE4639"/>
              </a:buClr>
              <a:buSzPts val="1400"/>
              <a:buFont typeface="Arial" charset="0"/>
              <a:buChar char="•"/>
              <a:tabLst>
                <a:tab pos="120650" algn="l"/>
              </a:tabLst>
            </a:pPr>
            <a:r>
              <a:rPr lang="es-ES" sz="1400" spc="-10" dirty="0">
                <a:latin typeface="Calibri" charset="0"/>
                <a:cs typeface="Calibri" charset="0"/>
              </a:rPr>
              <a:t>Identificar y analizar los componentes del flujo de caja operativo, de inversiones y financiero</a:t>
            </a:r>
          </a:p>
          <a:p>
            <a:pPr marL="177800" indent="-165100">
              <a:buClr>
                <a:srgbClr val="EE4639"/>
              </a:buClr>
              <a:buSzPts val="1400"/>
              <a:buFont typeface="Arial" charset="0"/>
              <a:buChar char="•"/>
              <a:tabLst>
                <a:tab pos="120650" algn="l"/>
              </a:tabLst>
            </a:pPr>
            <a:r>
              <a:rPr lang="es-ES" sz="1400" spc="-10" dirty="0">
                <a:latin typeface="Calibri" charset="0"/>
                <a:cs typeface="Calibri" charset="0"/>
              </a:rPr>
              <a:t>Proyectar estos flujos de caja para planificar y tomar decisiones estratégicas</a:t>
            </a:r>
          </a:p>
          <a:p>
            <a:pPr marL="177800" indent="-165100">
              <a:buClr>
                <a:srgbClr val="EE4639"/>
              </a:buClr>
              <a:buSzPts val="1400"/>
              <a:buFont typeface="Arial" charset="0"/>
              <a:buChar char="•"/>
              <a:tabLst>
                <a:tab pos="120650" algn="l"/>
              </a:tabLst>
            </a:pPr>
            <a:r>
              <a:rPr lang="es-ES" sz="1400" spc="-10" dirty="0">
                <a:latin typeface="Calibri" charset="0"/>
                <a:cs typeface="Calibri" charset="0"/>
              </a:rPr>
              <a:t>Evaluar la rentabilidad y sostenibilidad financiera de la </a:t>
            </a:r>
            <a:r>
              <a:rPr lang="es-ES" sz="1400" spc="-10" dirty="0" err="1">
                <a:latin typeface="Calibri" charset="0"/>
                <a:cs typeface="Calibri" charset="0"/>
              </a:rPr>
              <a:t>startup</a:t>
            </a:r>
            <a:r>
              <a:rPr lang="es-ES" sz="1400" spc="-10" dirty="0">
                <a:latin typeface="Calibri" charset="0"/>
                <a:cs typeface="Calibri" charset="0"/>
              </a:rPr>
              <a:t> a través de indicadores clave.</a:t>
            </a:r>
            <a:endParaRPr lang="en-US" sz="1400" spc="-10" dirty="0">
              <a:latin typeface="Calibri" charset="0"/>
              <a:cs typeface="Calibri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185931E-4529-C047-9299-493897D73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839" y="954885"/>
            <a:ext cx="117851" cy="12136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9236458-D30C-394F-BF53-EDD9F47D01C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61" y="3052731"/>
            <a:ext cx="1689027" cy="2181257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CBEEC5E4-535C-FC4A-A342-A56F309FA9AB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4B25D1AD-5476-3C4D-AF6B-81681D098AC5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INTRODUCCIÓN 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216B2D7D-3539-8844-82BB-B269D9A84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839" y="2031814"/>
            <a:ext cx="117851" cy="12136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C637758-A304-4942-84F5-6F6C1F6D0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839" y="2877593"/>
            <a:ext cx="117851" cy="1213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1215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24974801-2189-3E42-B1CF-D9A71D11139D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9EF3423-D432-DD4F-87E8-0A5D504443D2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FLUJO DE CAJA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OPERATIVO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4A63F7E-A400-B840-A6FA-3DAFBA264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943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503237" y="912813"/>
            <a:ext cx="3889376" cy="30315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DEFINICIÓN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PE" sz="1600" spc="-10" dirty="0">
                <a:solidFill>
                  <a:srgbClr val="262626"/>
                </a:solidFill>
                <a:cs typeface="Source Sans Pro"/>
              </a:rPr>
              <a:t>El </a:t>
            </a: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Flujo de Caja Operativo registra las actividades operativas de una empresa</a:t>
            </a:r>
            <a:r>
              <a:rPr lang="es-PE" sz="1600" spc="-10" dirty="0">
                <a:solidFill>
                  <a:srgbClr val="262626"/>
                </a:solidFill>
                <a:cs typeface="Source Sans Pro"/>
              </a:rPr>
              <a:t>, es decir, </a:t>
            </a: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las entradas y salidas de efectivo relacionadas directamente con las operaciones principales, como ventas de productos o servicios y pagos de costos operativos.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endParaRPr lang="es-ES" sz="1600" spc="-10" dirty="0">
              <a:solidFill>
                <a:srgbClr val="262626"/>
              </a:solidFill>
              <a:cs typeface="Source Sans Pro"/>
            </a:endParaRP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solidFill>
                  <a:srgbClr val="262626"/>
                </a:solidFill>
                <a:cs typeface="Source Sans Pro"/>
              </a:rPr>
              <a:t>Incluye todos los ingresos y gastos directamente relacionados con la producción y venta de productos o servicios.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B2AD0C-648E-C84E-85F0-7236727D560B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FLUJO DE CAJA OPERATIVO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93781A0-E14A-8343-889A-7D34FFA4F58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0"/>
            <a:ext cx="4392612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33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489826" y="920917"/>
            <a:ext cx="816434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ENTRADAS DE EFECTIVO OPERATIVO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0949D3-E86F-384F-BE00-23CE2A0E79ED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FLUJO DE CAJA OPERATIVO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Rectángulo redondeado 18">
            <a:extLst>
              <a:ext uri="{FF2B5EF4-FFF2-40B4-BE49-F238E27FC236}">
                <a16:creationId xmlns:a16="http://schemas.microsoft.com/office/drawing/2014/main" id="{1CE9D4F9-E39B-AD41-96AD-FB12A4EE478F}"/>
              </a:ext>
            </a:extLst>
          </p:cNvPr>
          <p:cNvSpPr/>
          <p:nvPr/>
        </p:nvSpPr>
        <p:spPr>
          <a:xfrm>
            <a:off x="783927" y="1489666"/>
            <a:ext cx="7576145" cy="498160"/>
          </a:xfrm>
          <a:prstGeom prst="roundRect">
            <a:avLst/>
          </a:prstGeom>
          <a:solidFill>
            <a:srgbClr val="D1EF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 indent="0"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  <a:buNone/>
            </a:pPr>
            <a:r>
              <a:rPr lang="es-ES" sz="1200" b="1" dirty="0">
                <a:solidFill>
                  <a:srgbClr val="00B2C4"/>
                </a:solidFill>
                <a:latin typeface="Calibri" charset="0"/>
                <a:cs typeface="Calibri" charset="0"/>
              </a:rPr>
              <a:t>VENTAS DE PRODUCTOS O SERVICIOS:</a:t>
            </a:r>
            <a:endParaRPr lang="es-PE" sz="1200" b="1" dirty="0">
              <a:solidFill>
                <a:srgbClr val="00B2C4"/>
              </a:solidFill>
              <a:latin typeface="Calibri" charset="0"/>
              <a:cs typeface="Calibri" charset="0"/>
            </a:endParaRPr>
          </a:p>
          <a:p>
            <a:pPr marL="134938" lvl="1" indent="-134938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00B2C4"/>
              </a:buClr>
              <a:buSzPct val="100000"/>
              <a:buFont typeface="Arial" charset="0"/>
              <a:buChar char="•"/>
            </a:pPr>
            <a:r>
              <a:rPr lang="es-ES" sz="1200" dirty="0">
                <a:solidFill>
                  <a:schemeClr val="tx1"/>
                </a:solidFill>
                <a:latin typeface="Calibri" charset="0"/>
                <a:cs typeface="Calibri" charset="0"/>
              </a:rPr>
              <a:t>Ingresos generados a partir de la comercialización de sus productos físicos o servicios a los clientes.</a:t>
            </a:r>
            <a:endParaRPr lang="es-PE" sz="1200" dirty="0">
              <a:solidFill>
                <a:schemeClr val="tx1"/>
              </a:solidFill>
              <a:latin typeface="Calibri" charset="0"/>
              <a:cs typeface="Calibri" charset="0"/>
            </a:endParaRPr>
          </a:p>
        </p:txBody>
      </p:sp>
      <p:sp>
        <p:nvSpPr>
          <p:cNvPr id="20" name="Rectángulo redondeado 19">
            <a:extLst>
              <a:ext uri="{FF2B5EF4-FFF2-40B4-BE49-F238E27FC236}">
                <a16:creationId xmlns:a16="http://schemas.microsoft.com/office/drawing/2014/main" id="{C5F48AC6-611B-0C48-BB55-C60816D0B195}"/>
              </a:ext>
            </a:extLst>
          </p:cNvPr>
          <p:cNvSpPr/>
          <p:nvPr/>
        </p:nvSpPr>
        <p:spPr>
          <a:xfrm>
            <a:off x="783927" y="2052504"/>
            <a:ext cx="7576145" cy="566999"/>
          </a:xfrm>
          <a:prstGeom prst="roundRect">
            <a:avLst/>
          </a:prstGeom>
          <a:solidFill>
            <a:srgbClr val="E3DC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 lvl="0"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</a:pPr>
            <a:r>
              <a:rPr lang="es-ES" sz="1200" b="1" dirty="0">
                <a:solidFill>
                  <a:srgbClr val="7150A0"/>
                </a:solidFill>
                <a:latin typeface="Calibri" charset="0"/>
                <a:cs typeface="Calibri" charset="0"/>
              </a:rPr>
              <a:t>SUSCRIPCIONES:</a:t>
            </a:r>
          </a:p>
          <a:p>
            <a:pPr marL="134938" lvl="1" indent="-134938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7150A0"/>
              </a:buClr>
              <a:buSzPct val="100000"/>
              <a:buFont typeface="Arial" charset="0"/>
              <a:buChar char="•"/>
            </a:pPr>
            <a:r>
              <a:rPr lang="es-ES" sz="1200" dirty="0">
                <a:solidFill>
                  <a:schemeClr val="tx1"/>
                </a:solidFill>
                <a:latin typeface="Calibri" charset="0"/>
                <a:cs typeface="Calibri" charset="0"/>
              </a:rPr>
              <a:t>Ingresos recurrentes provenientes de clientes que pagan regularmente por acceder a productos o servicios, común </a:t>
            </a:r>
            <a:br>
              <a:rPr lang="es-ES" sz="1200" dirty="0">
                <a:solidFill>
                  <a:schemeClr val="tx1"/>
                </a:solidFill>
                <a:latin typeface="Calibri" charset="0"/>
                <a:cs typeface="Calibri" charset="0"/>
              </a:rPr>
            </a:br>
            <a:r>
              <a:rPr lang="es-ES" sz="1200" dirty="0">
                <a:solidFill>
                  <a:schemeClr val="tx1"/>
                </a:solidFill>
                <a:latin typeface="Calibri" charset="0"/>
                <a:cs typeface="Calibri" charset="0"/>
              </a:rPr>
              <a:t>en modelos de negocio basados en software como servicio (SaaS).</a:t>
            </a:r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id="{6E1E8D0E-6DD2-0C4D-B090-EF077295B55B}"/>
              </a:ext>
            </a:extLst>
          </p:cNvPr>
          <p:cNvSpPr/>
          <p:nvPr/>
        </p:nvSpPr>
        <p:spPr>
          <a:xfrm>
            <a:off x="783927" y="2684181"/>
            <a:ext cx="7576145" cy="498160"/>
          </a:xfrm>
          <a:prstGeom prst="roundRect">
            <a:avLst/>
          </a:prstGeom>
          <a:solidFill>
            <a:srgbClr val="FFD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</a:pPr>
            <a:r>
              <a:rPr lang="es-ES" sz="1200" b="1" dirty="0">
                <a:solidFill>
                  <a:srgbClr val="FE7828"/>
                </a:solidFill>
                <a:latin typeface="Calibri" charset="0"/>
                <a:cs typeface="Calibri" charset="0"/>
              </a:rPr>
              <a:t>VENTAS EN LÍNEA:</a:t>
            </a:r>
            <a:endParaRPr lang="es-PE" sz="1200" b="1" dirty="0">
              <a:solidFill>
                <a:srgbClr val="FE7828"/>
              </a:solidFill>
              <a:latin typeface="Calibri" charset="0"/>
              <a:cs typeface="Calibri" charset="0"/>
            </a:endParaRPr>
          </a:p>
          <a:p>
            <a:pPr marL="134938" lvl="7" indent="-127000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FE7828"/>
              </a:buClr>
              <a:buFont typeface="Arial" panose="020B0604020202020204" pitchFamily="34" charset="0"/>
              <a:buChar char="•"/>
            </a:pPr>
            <a:r>
              <a:rPr lang="es-ES" sz="1200" kern="1200" spc="-10" dirty="0">
                <a:solidFill>
                  <a:schemeClr val="tx1"/>
                </a:solidFill>
                <a:cs typeface="Source Sans Pro"/>
              </a:rPr>
              <a:t>Ingresos generados a través de plataformas de comercio electrónico.</a:t>
            </a:r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326A1B77-41EA-4749-B9AD-8F9CF70F5556}"/>
              </a:ext>
            </a:extLst>
          </p:cNvPr>
          <p:cNvSpPr/>
          <p:nvPr/>
        </p:nvSpPr>
        <p:spPr>
          <a:xfrm>
            <a:off x="783927" y="3264626"/>
            <a:ext cx="7576145" cy="498160"/>
          </a:xfrm>
          <a:prstGeom prst="roundRect">
            <a:avLst/>
          </a:prstGeom>
          <a:solidFill>
            <a:srgbClr val="FFEB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</a:pPr>
            <a:r>
              <a:rPr lang="es-ES" sz="1200" b="1" dirty="0">
                <a:solidFill>
                  <a:srgbClr val="FEC211"/>
                </a:solidFill>
                <a:latin typeface="Calibri" charset="0"/>
                <a:cs typeface="Calibri" charset="0"/>
              </a:rPr>
              <a:t>INGRESOS POR ALQUILER DE ACTIVOS:</a:t>
            </a:r>
            <a:endParaRPr lang="es-PE" sz="1200" b="1" dirty="0">
              <a:solidFill>
                <a:srgbClr val="FEC211"/>
              </a:solidFill>
              <a:latin typeface="Calibri" charset="0"/>
              <a:cs typeface="Calibri" charset="0"/>
            </a:endParaRPr>
          </a:p>
          <a:p>
            <a:pPr marL="134938" lvl="5" indent="-127000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FEC211"/>
              </a:buClr>
              <a:buFont typeface="Arial" panose="020B0604020202020204" pitchFamily="34" charset="0"/>
              <a:buChar char="•"/>
            </a:pPr>
            <a:r>
              <a:rPr lang="es-ES" sz="1200" kern="1200" spc="-10" dirty="0">
                <a:solidFill>
                  <a:schemeClr val="tx1"/>
                </a:solidFill>
                <a:cs typeface="Source Sans Pro"/>
              </a:rPr>
              <a:t>Como equipos o espacios propiedad de la </a:t>
            </a:r>
            <a:r>
              <a:rPr lang="es-ES" sz="1200" kern="1200" spc="-10" dirty="0" err="1">
                <a:solidFill>
                  <a:schemeClr val="tx1"/>
                </a:solidFill>
                <a:cs typeface="Source Sans Pro"/>
              </a:rPr>
              <a:t>startup</a:t>
            </a:r>
            <a:r>
              <a:rPr lang="es-ES" sz="1200" kern="1200" spc="-10" dirty="0">
                <a:solidFill>
                  <a:schemeClr val="tx1"/>
                </a:solidFill>
                <a:cs typeface="Source Sans Pro"/>
              </a:rPr>
              <a:t>.</a:t>
            </a:r>
            <a:endParaRPr lang="en-US" sz="1200" kern="1200" spc="-10" dirty="0">
              <a:solidFill>
                <a:schemeClr val="tx1"/>
              </a:solidFill>
              <a:cs typeface="Source Sans Pro"/>
            </a:endParaRPr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5C30C8DF-C67C-EA4A-9299-C1FC6F501E1D}"/>
              </a:ext>
            </a:extLst>
          </p:cNvPr>
          <p:cNvSpPr/>
          <p:nvPr/>
        </p:nvSpPr>
        <p:spPr>
          <a:xfrm>
            <a:off x="783927" y="3837119"/>
            <a:ext cx="7576145" cy="498160"/>
          </a:xfrm>
          <a:prstGeom prst="roundRect">
            <a:avLst/>
          </a:prstGeom>
          <a:solidFill>
            <a:srgbClr val="FF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 lvl="0" indent="0"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  <a:buNone/>
            </a:pPr>
            <a:r>
              <a:rPr lang="es-ES" sz="12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INGRESOS POR PUBLICIDAD:</a:t>
            </a:r>
            <a:endParaRPr lang="en-US" sz="1200" b="1" dirty="0">
              <a:solidFill>
                <a:srgbClr val="EE4639"/>
              </a:solidFill>
              <a:latin typeface="Calibri" charset="0"/>
              <a:cs typeface="Calibri" charset="0"/>
            </a:endParaRPr>
          </a:p>
          <a:p>
            <a:pPr marL="134938" lvl="5" indent="-127000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ES" sz="1200" spc="-10" dirty="0">
                <a:solidFill>
                  <a:schemeClr val="tx1"/>
                </a:solidFill>
                <a:cs typeface="Source Sans Pro"/>
              </a:rPr>
              <a:t>Dinero recibido por permitir anuncios en la plataforma o productos de la </a:t>
            </a:r>
            <a:r>
              <a:rPr lang="es-ES" sz="1200" spc="-10" dirty="0" err="1">
                <a:solidFill>
                  <a:schemeClr val="tx1"/>
                </a:solidFill>
                <a:cs typeface="Source Sans Pro"/>
              </a:rPr>
              <a:t>startup</a:t>
            </a:r>
            <a:r>
              <a:rPr lang="es-ES" sz="1200" spc="-10" dirty="0">
                <a:solidFill>
                  <a:schemeClr val="tx1"/>
                </a:solidFill>
                <a:cs typeface="Source Sans Pro"/>
              </a:rPr>
              <a:t>.</a:t>
            </a:r>
            <a:endParaRPr lang="en-US" sz="1200" spc="-10" dirty="0">
              <a:solidFill>
                <a:schemeClr val="tx1"/>
              </a:solidFill>
              <a:cs typeface="Source Sans Pro"/>
            </a:endParaRPr>
          </a:p>
        </p:txBody>
      </p:sp>
      <p:sp>
        <p:nvSpPr>
          <p:cNvPr id="24" name="Rectángulo redondeado 23">
            <a:extLst>
              <a:ext uri="{FF2B5EF4-FFF2-40B4-BE49-F238E27FC236}">
                <a16:creationId xmlns:a16="http://schemas.microsoft.com/office/drawing/2014/main" id="{9B79AC83-4EC3-1E4A-812F-547F74CD69C0}"/>
              </a:ext>
            </a:extLst>
          </p:cNvPr>
          <p:cNvSpPr/>
          <p:nvPr/>
        </p:nvSpPr>
        <p:spPr>
          <a:xfrm>
            <a:off x="783927" y="4417564"/>
            <a:ext cx="7576145" cy="498160"/>
          </a:xfrm>
          <a:prstGeom prst="roundRect">
            <a:avLst/>
          </a:prstGeom>
          <a:solidFill>
            <a:srgbClr val="80879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</a:pPr>
            <a:r>
              <a:rPr lang="es-ES" sz="1200" b="1" dirty="0">
                <a:solidFill>
                  <a:srgbClr val="808799"/>
                </a:solidFill>
                <a:latin typeface="Calibri" charset="0"/>
                <a:cs typeface="Calibri" charset="0"/>
              </a:rPr>
              <a:t>INGRESOS POR AFILIACIÓN:</a:t>
            </a:r>
          </a:p>
          <a:p>
            <a:pPr marL="134938" lvl="5" indent="-127000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808799"/>
              </a:buClr>
              <a:buFont typeface="Arial" panose="020B0604020202020204" pitchFamily="34" charset="0"/>
              <a:buChar char="•"/>
            </a:pPr>
            <a:r>
              <a:rPr lang="es-ES" sz="1200" spc="-10" dirty="0">
                <a:solidFill>
                  <a:schemeClr val="tx1"/>
                </a:solidFill>
                <a:cs typeface="Source Sans Pro"/>
              </a:rPr>
              <a:t>Comisiones recibidas por ventas realizadas a través de programas de afiliados</a:t>
            </a:r>
          </a:p>
        </p:txBody>
      </p:sp>
    </p:spTree>
    <p:extLst>
      <p:ext uri="{BB962C8B-B14F-4D97-AF65-F5344CB8AC3E}">
        <p14:creationId xmlns:p14="http://schemas.microsoft.com/office/powerpoint/2010/main" val="186917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511341" y="912813"/>
            <a:ext cx="816434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SALIDAS DE EFECTIVO OPERATIVO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8DDEBF-E344-5D44-976D-21A44B89B47A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FLUJO DE CAJA OPERATIVO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Rectángulo redondeado 18">
            <a:extLst>
              <a:ext uri="{FF2B5EF4-FFF2-40B4-BE49-F238E27FC236}">
                <a16:creationId xmlns:a16="http://schemas.microsoft.com/office/drawing/2014/main" id="{56D3BCD0-51E9-1847-BF6B-8B263E87043D}"/>
              </a:ext>
            </a:extLst>
          </p:cNvPr>
          <p:cNvSpPr/>
          <p:nvPr/>
        </p:nvSpPr>
        <p:spPr>
          <a:xfrm>
            <a:off x="807781" y="1650407"/>
            <a:ext cx="7528437" cy="566999"/>
          </a:xfrm>
          <a:prstGeom prst="roundRect">
            <a:avLst/>
          </a:prstGeom>
          <a:solidFill>
            <a:srgbClr val="E3DC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 indent="0"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  <a:buFont typeface="Arial" panose="020B0604020202020204" pitchFamily="34" charset="0"/>
              <a:buNone/>
            </a:pPr>
            <a:r>
              <a:rPr lang="es-ES" sz="1300" b="1" dirty="0">
                <a:solidFill>
                  <a:srgbClr val="7150A0"/>
                </a:solidFill>
                <a:latin typeface="Calibri" charset="0"/>
                <a:cs typeface="Calibri" charset="0"/>
              </a:rPr>
              <a:t>PAGO A PROVEEDORES:</a:t>
            </a:r>
            <a:endParaRPr lang="es-PE" sz="1300" b="1" dirty="0">
              <a:solidFill>
                <a:srgbClr val="7150A0"/>
              </a:solidFill>
              <a:latin typeface="Calibri" charset="0"/>
              <a:cs typeface="Calibri" charset="0"/>
            </a:endParaRPr>
          </a:p>
          <a:p>
            <a:pPr marL="134938" lvl="1" indent="-134938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7150A0"/>
              </a:buClr>
              <a:buSzPct val="100000"/>
              <a:buFont typeface="Arial" charset="0"/>
              <a:buChar char="•"/>
            </a:pPr>
            <a:r>
              <a:rPr lang="es-ES" sz="1300" dirty="0">
                <a:solidFill>
                  <a:schemeClr val="tx1"/>
                </a:solidFill>
                <a:latin typeface="Calibri" charset="0"/>
                <a:cs typeface="Calibri" charset="0"/>
              </a:rPr>
              <a:t>Efectivo pagado por la compra de materias primas, mercancías o servicios necesarios para la operación.</a:t>
            </a:r>
            <a:endParaRPr lang="es-PE" sz="1300" dirty="0">
              <a:solidFill>
                <a:schemeClr val="tx1"/>
              </a:solidFill>
              <a:latin typeface="Calibri" charset="0"/>
              <a:cs typeface="Calibri" charset="0"/>
            </a:endParaRPr>
          </a:p>
        </p:txBody>
      </p:sp>
      <p:sp>
        <p:nvSpPr>
          <p:cNvPr id="20" name="Rectángulo redondeado 19">
            <a:extLst>
              <a:ext uri="{FF2B5EF4-FFF2-40B4-BE49-F238E27FC236}">
                <a16:creationId xmlns:a16="http://schemas.microsoft.com/office/drawing/2014/main" id="{F12D33A8-D4D9-8947-B7D8-6D845C033730}"/>
              </a:ext>
            </a:extLst>
          </p:cNvPr>
          <p:cNvSpPr/>
          <p:nvPr/>
        </p:nvSpPr>
        <p:spPr>
          <a:xfrm>
            <a:off x="807781" y="2282084"/>
            <a:ext cx="7528437" cy="498160"/>
          </a:xfrm>
          <a:prstGeom prst="roundRect">
            <a:avLst/>
          </a:prstGeom>
          <a:solidFill>
            <a:srgbClr val="FFD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 lvl="0" indent="0"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  <a:buNone/>
            </a:pPr>
            <a:r>
              <a:rPr lang="es-ES" sz="1300" b="1" dirty="0">
                <a:solidFill>
                  <a:srgbClr val="FE7828"/>
                </a:solidFill>
                <a:latin typeface="Calibri" charset="0"/>
                <a:cs typeface="Calibri" charset="0"/>
              </a:rPr>
              <a:t>SALARIOS Y BENEFICIOS:</a:t>
            </a:r>
            <a:endParaRPr lang="en-US" sz="1300" b="1" dirty="0">
              <a:solidFill>
                <a:srgbClr val="FE7828"/>
              </a:solidFill>
              <a:latin typeface="Calibri" charset="0"/>
              <a:cs typeface="Calibri" charset="0"/>
            </a:endParaRPr>
          </a:p>
          <a:p>
            <a:pPr marL="134938" lvl="7" indent="-127000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FE7828"/>
              </a:buClr>
              <a:buFont typeface="Arial" panose="020B0604020202020204" pitchFamily="34" charset="0"/>
              <a:buChar char="•"/>
            </a:pPr>
            <a:r>
              <a:rPr lang="es-ES" sz="1300" spc="-10" dirty="0">
                <a:solidFill>
                  <a:schemeClr val="tx1"/>
                </a:solidFill>
                <a:cs typeface="Source Sans Pro"/>
              </a:rPr>
              <a:t>Pagos a empleados por su trabajo y beneficios asociados.</a:t>
            </a:r>
            <a:endParaRPr lang="en-US" sz="1300" spc="-10" dirty="0">
              <a:solidFill>
                <a:schemeClr val="tx1"/>
              </a:solidFill>
              <a:cs typeface="Source Sans Pro"/>
            </a:endParaRPr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id="{74F6C94D-2C54-6A4E-9AF7-E6000F08844D}"/>
              </a:ext>
            </a:extLst>
          </p:cNvPr>
          <p:cNvSpPr/>
          <p:nvPr/>
        </p:nvSpPr>
        <p:spPr>
          <a:xfrm>
            <a:off x="807781" y="3466308"/>
            <a:ext cx="7528437" cy="498160"/>
          </a:xfrm>
          <a:prstGeom prst="roundRect">
            <a:avLst/>
          </a:prstGeom>
          <a:solidFill>
            <a:srgbClr val="DDEE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</a:pPr>
            <a:r>
              <a:rPr lang="es-ES" sz="1300" b="1" dirty="0">
                <a:solidFill>
                  <a:srgbClr val="8FC53F"/>
                </a:solidFill>
                <a:latin typeface="Calibri" charset="0"/>
                <a:cs typeface="Calibri" charset="0"/>
              </a:rPr>
              <a:t>IMPUESTOS OPERATIVOS:</a:t>
            </a:r>
            <a:endParaRPr lang="es-PE" sz="1300" b="1" dirty="0">
              <a:solidFill>
                <a:srgbClr val="8FC53F"/>
              </a:solidFill>
              <a:latin typeface="Calibri" charset="0"/>
              <a:cs typeface="Calibri" charset="0"/>
            </a:endParaRPr>
          </a:p>
          <a:p>
            <a:pPr marL="134938" lvl="5" indent="-127000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8FC53F"/>
              </a:buClr>
              <a:buFont typeface="Arial" panose="020B0604020202020204" pitchFamily="34" charset="0"/>
              <a:buChar char="•"/>
            </a:pPr>
            <a:r>
              <a:rPr lang="es-ES" sz="1300" spc="-10" dirty="0">
                <a:solidFill>
                  <a:schemeClr val="tx1"/>
                </a:solidFill>
                <a:cs typeface="Source Sans Pro"/>
              </a:rPr>
              <a:t>Pagos de impuestos relacionados con las operaciones del negocio.</a:t>
            </a:r>
            <a:endParaRPr lang="en-US" sz="1300" spc="-10" dirty="0">
              <a:solidFill>
                <a:schemeClr val="tx1"/>
              </a:solidFill>
              <a:cs typeface="Source Sans Pro"/>
            </a:endParaRPr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95F72C64-01F5-9A41-874D-DDDC1F65AA55}"/>
              </a:ext>
            </a:extLst>
          </p:cNvPr>
          <p:cNvSpPr/>
          <p:nvPr/>
        </p:nvSpPr>
        <p:spPr>
          <a:xfrm>
            <a:off x="807781" y="2865758"/>
            <a:ext cx="7528437" cy="498160"/>
          </a:xfrm>
          <a:prstGeom prst="roundRect">
            <a:avLst/>
          </a:prstGeom>
          <a:solidFill>
            <a:srgbClr val="FF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0" bIns="0" rtlCol="0" anchor="ctr"/>
          <a:lstStyle/>
          <a:p>
            <a:pPr>
              <a:lnSpc>
                <a:spcPct val="90000"/>
              </a:lnSpc>
              <a:spcBef>
                <a:spcPct val="0"/>
              </a:spcBef>
              <a:buClr>
                <a:srgbClr val="00B2C4"/>
              </a:buClr>
              <a:buSzPct val="100000"/>
            </a:pPr>
            <a:r>
              <a:rPr lang="es-ES" sz="13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GASTOS DE OPERACIÓN:</a:t>
            </a:r>
            <a:endParaRPr lang="en-US" sz="1300" b="1" dirty="0">
              <a:solidFill>
                <a:srgbClr val="EE4639"/>
              </a:solidFill>
              <a:latin typeface="Calibri" charset="0"/>
              <a:cs typeface="Calibri" charset="0"/>
            </a:endParaRPr>
          </a:p>
          <a:p>
            <a:pPr marL="134938" lvl="5" indent="-127000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ES" sz="1300" spc="-10" dirty="0">
                <a:solidFill>
                  <a:schemeClr val="tx1"/>
                </a:solidFill>
                <a:cs typeface="Source Sans Pro"/>
              </a:rPr>
              <a:t>Incluye alquiler, servicios públicos, suministros de oficina, marketing y publicidad.</a:t>
            </a:r>
            <a:endParaRPr lang="en-US" sz="1300" spc="-10" dirty="0">
              <a:solidFill>
                <a:schemeClr val="tx1"/>
              </a:solidFill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29699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505728" y="912813"/>
            <a:ext cx="8164347" cy="5693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EJEMPLO DE FLUJO DE CAJA OPERATIVO</a:t>
            </a:r>
          </a:p>
          <a:p>
            <a:pPr marL="11725" lvl="0">
              <a:buSzPct val="100000"/>
              <a:tabLst>
                <a:tab pos="121285" algn="l"/>
              </a:tabLst>
            </a:pPr>
            <a:r>
              <a:rPr lang="es-PE" sz="1600" spc="-10" dirty="0">
                <a:solidFill>
                  <a:srgbClr val="262626"/>
                </a:solidFill>
                <a:cs typeface="Source Sans Pro"/>
              </a:rPr>
              <a:t>Empresa XYZ: Una startup de tecnología que vende suscripciones de software.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E088D47-2809-D047-8C08-C782F2EB2733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FLUJO DE CAJA OPERATIVO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C5F90A2-8BEF-7D48-88B1-374BBC86E5A8}"/>
              </a:ext>
            </a:extLst>
          </p:cNvPr>
          <p:cNvSpPr/>
          <p:nvPr/>
        </p:nvSpPr>
        <p:spPr>
          <a:xfrm>
            <a:off x="974956" y="1731862"/>
            <a:ext cx="418661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113" lvl="1">
              <a:buSzPct val="100000"/>
              <a:tabLst>
                <a:tab pos="121285" algn="l"/>
              </a:tabLst>
            </a:pPr>
            <a:r>
              <a:rPr lang="es-PE" sz="14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ENTRADAS DE EFECTIVO OPERATIVO: </a:t>
            </a:r>
          </a:p>
          <a:p>
            <a:pPr marL="0" lvl="1">
              <a:buSzPct val="100000"/>
              <a:tabLst>
                <a:tab pos="174625" algn="l"/>
              </a:tabLst>
            </a:pPr>
            <a:r>
              <a:rPr lang="es-PE" sz="1400" spc="-10" dirty="0">
                <a:solidFill>
                  <a:srgbClr val="262626"/>
                </a:solidFill>
                <a:cs typeface="Source Sans Pro"/>
              </a:rPr>
              <a:t>$50,000 de ventas mensuales de suscripciones, $10,000 de cobros de cuentas por cobrar.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E737B70-E461-AD46-8F9F-B447A8743357}"/>
              </a:ext>
            </a:extLst>
          </p:cNvPr>
          <p:cNvCxnSpPr>
            <a:cxnSpLocks/>
          </p:cNvCxnSpPr>
          <p:nvPr/>
        </p:nvCxnSpPr>
        <p:spPr>
          <a:xfrm>
            <a:off x="760555" y="1934732"/>
            <a:ext cx="0" cy="665345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3F2BF488-61D5-EA49-A7FB-E0CC820594D1}"/>
              </a:ext>
            </a:extLst>
          </p:cNvPr>
          <p:cNvSpPr/>
          <p:nvPr/>
        </p:nvSpPr>
        <p:spPr>
          <a:xfrm>
            <a:off x="974956" y="2619875"/>
            <a:ext cx="418661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1">
              <a:buSzPct val="100000"/>
              <a:tabLst>
                <a:tab pos="121285" algn="l"/>
              </a:tabLst>
            </a:pPr>
            <a:r>
              <a:rPr lang="es-PE" sz="14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SALIDAS DE EFECTIVO OPERATIVO: </a:t>
            </a:r>
          </a:p>
          <a:p>
            <a:pPr marL="0" lvl="1">
              <a:buSzPct val="100000"/>
              <a:tabLst>
                <a:tab pos="174625" algn="l"/>
              </a:tabLst>
            </a:pPr>
            <a:r>
              <a:rPr lang="es-PE" sz="1400" spc="-10" dirty="0">
                <a:solidFill>
                  <a:srgbClr val="262626"/>
                </a:solidFill>
                <a:cs typeface="Source Sans Pro"/>
              </a:rPr>
              <a:t>$20,000 en salarios, $15,000 en marketing y publicidad, $5,000 en alquiler y servicios, $2,000 en impuestos operativos.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26FEC04-675E-5147-A502-7915808A9B87}"/>
              </a:ext>
            </a:extLst>
          </p:cNvPr>
          <p:cNvSpPr/>
          <p:nvPr/>
        </p:nvSpPr>
        <p:spPr>
          <a:xfrm>
            <a:off x="974956" y="3696227"/>
            <a:ext cx="418661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1">
              <a:buSzPct val="100000"/>
              <a:tabLst>
                <a:tab pos="121285" algn="l"/>
              </a:tabLst>
            </a:pPr>
            <a:r>
              <a:rPr lang="es-PE" sz="14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FLUJO DE CAJA OPERATIVO: </a:t>
            </a:r>
          </a:p>
          <a:p>
            <a:pPr marL="0" lvl="1">
              <a:buSzPct val="100000"/>
              <a:tabLst>
                <a:tab pos="120650" algn="l"/>
              </a:tabLst>
            </a:pPr>
            <a:r>
              <a:rPr lang="es-PE" sz="1400" spc="-10" dirty="0">
                <a:solidFill>
                  <a:srgbClr val="262626"/>
                </a:solidFill>
                <a:cs typeface="Source Sans Pro"/>
              </a:rPr>
              <a:t>Entradas totales de $60,000 menos salidas totales de $42,000, resultando en un flujo de caja operativo neto de $18,000 mensuales.</a:t>
            </a:r>
            <a:endParaRPr lang="en-US" sz="1400" spc="-10" dirty="0">
              <a:solidFill>
                <a:srgbClr val="262626"/>
              </a:solidFill>
              <a:cs typeface="Source Sans Pro"/>
            </a:endParaRPr>
          </a:p>
        </p:txBody>
      </p:sp>
      <p:sp>
        <p:nvSpPr>
          <p:cNvPr id="11" name="Más 10">
            <a:extLst>
              <a:ext uri="{FF2B5EF4-FFF2-40B4-BE49-F238E27FC236}">
                <a16:creationId xmlns:a16="http://schemas.microsoft.com/office/drawing/2014/main" id="{3FCB10F5-A254-4B47-9D06-6E97349DB35D}"/>
              </a:ext>
            </a:extLst>
          </p:cNvPr>
          <p:cNvSpPr/>
          <p:nvPr/>
        </p:nvSpPr>
        <p:spPr>
          <a:xfrm>
            <a:off x="684213" y="1741634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A4BF964-3307-B240-A3AD-9A18026A2C8F}"/>
              </a:ext>
            </a:extLst>
          </p:cNvPr>
          <p:cNvCxnSpPr>
            <a:cxnSpLocks/>
          </p:cNvCxnSpPr>
          <p:nvPr/>
        </p:nvCxnSpPr>
        <p:spPr>
          <a:xfrm>
            <a:off x="760555" y="2813512"/>
            <a:ext cx="0" cy="882715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ás 12">
            <a:extLst>
              <a:ext uri="{FF2B5EF4-FFF2-40B4-BE49-F238E27FC236}">
                <a16:creationId xmlns:a16="http://schemas.microsoft.com/office/drawing/2014/main" id="{6FFDE276-13DC-724E-82A2-EF9FC19A2AF6}"/>
              </a:ext>
            </a:extLst>
          </p:cNvPr>
          <p:cNvSpPr/>
          <p:nvPr/>
        </p:nvSpPr>
        <p:spPr>
          <a:xfrm>
            <a:off x="684213" y="2630763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14" name="Más 13">
            <a:extLst>
              <a:ext uri="{FF2B5EF4-FFF2-40B4-BE49-F238E27FC236}">
                <a16:creationId xmlns:a16="http://schemas.microsoft.com/office/drawing/2014/main" id="{9F3DA1ED-30C1-974B-9A46-84D09FB9B029}"/>
              </a:ext>
            </a:extLst>
          </p:cNvPr>
          <p:cNvSpPr/>
          <p:nvPr/>
        </p:nvSpPr>
        <p:spPr>
          <a:xfrm>
            <a:off x="684213" y="3696227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766A97F8-EEF8-8849-A0D4-BEEB50552979}"/>
              </a:ext>
            </a:extLst>
          </p:cNvPr>
          <p:cNvGrpSpPr/>
          <p:nvPr/>
        </p:nvGrpSpPr>
        <p:grpSpPr>
          <a:xfrm>
            <a:off x="5673158" y="1588951"/>
            <a:ext cx="2060877" cy="3235476"/>
            <a:chOff x="5566705" y="1574508"/>
            <a:chExt cx="2167330" cy="3402602"/>
          </a:xfrm>
        </p:grpSpPr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DB044E25-4841-3445-831D-EFA558249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76483" y="1574508"/>
              <a:ext cx="1357552" cy="1357552"/>
            </a:xfrm>
            <a:prstGeom prst="rect">
              <a:avLst/>
            </a:prstGeom>
          </p:spPr>
        </p:pic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E7A96BA3-F761-B448-B648-1C863CBD0035}"/>
                </a:ext>
              </a:extLst>
            </p:cNvPr>
            <p:cNvSpPr/>
            <p:nvPr/>
          </p:nvSpPr>
          <p:spPr>
            <a:xfrm>
              <a:off x="5883966" y="4620599"/>
              <a:ext cx="1741058" cy="356511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CE07DB37-CAD4-5D42-B5C4-80FC4F6F0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566705" y="1785311"/>
              <a:ext cx="1520243" cy="3013544"/>
            </a:xfrm>
            <a:prstGeom prst="rect">
              <a:avLst/>
            </a:prstGeom>
          </p:spPr>
        </p:pic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ABD73600-3676-B94A-9219-07A88CF810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5279" y="3193850"/>
              <a:ext cx="655060" cy="655060"/>
            </a:xfrm>
            <a:prstGeom prst="rect">
              <a:avLst/>
            </a:prstGeom>
          </p:spPr>
        </p:pic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5D819EE1-42A0-B449-9539-B492089CE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40367" y="3670928"/>
              <a:ext cx="416042" cy="4160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2666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7"/>
          <p:cNvSpPr txBox="1"/>
          <p:nvPr/>
        </p:nvSpPr>
        <p:spPr>
          <a:xfrm>
            <a:off x="503238" y="912813"/>
            <a:ext cx="3512171" cy="27853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>
              <a:spcAft>
                <a:spcPts val="600"/>
              </a:spcAft>
              <a:buSzPct val="100000"/>
              <a:tabLst>
                <a:tab pos="121285" algn="l"/>
              </a:tabLst>
            </a:pPr>
            <a:r>
              <a:rPr lang="es-PE" sz="1600" b="1" spc="-10" dirty="0">
                <a:solidFill>
                  <a:srgbClr val="262626"/>
                </a:solidFill>
                <a:cs typeface="Source Sans Pro"/>
              </a:rPr>
              <a:t>FLUJO DE CAJA DE INVERSIONES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cs typeface="Source Sans Pro"/>
              </a:rPr>
              <a:t>El Flujo de Caja de Inversiones muestra el efectivo utilizado para adquirir activos fijos y otras inversiones a largo plazo, así como el efectivo recibido por la venta de estos activos.</a:t>
            </a: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endParaRPr lang="es-ES" sz="1600" spc="-10" dirty="0">
              <a:cs typeface="Source Sans Pro"/>
            </a:endParaRPr>
          </a:p>
          <a:p>
            <a:pPr marL="182563" indent="-171450">
              <a:buSzPct val="100000"/>
              <a:buFont typeface="Arial" panose="020B0604020202020204" pitchFamily="34" charset="0"/>
              <a:buChar char="•"/>
              <a:tabLst>
                <a:tab pos="120650" algn="l"/>
              </a:tabLst>
            </a:pPr>
            <a:r>
              <a:rPr lang="es-ES" sz="1600" spc="-10" dirty="0">
                <a:cs typeface="Source Sans Pro"/>
              </a:rPr>
              <a:t>Este flujo de caja es indicativo de las decisiones estratégicas de la empresa respecto a la expansión y mejora de su infraestructura y capacidades.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65A921-3588-5F47-955B-0E5E77AE4BCB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FLUJO DE CAJA OPERATIVO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CE7F5D9-7DBC-4248-91D4-D8F18B22AA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7" y="0"/>
            <a:ext cx="4398724" cy="572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3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ARTICULATE_DESIGN_ID_OFFICE THEME" val="Yge96mEv"/>
  <p:tag name="ARTICULATE_SLIDE_COUNT" val="11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8082</TotalTime>
  <Words>1538</Words>
  <Application>Microsoft Macintosh PowerPoint</Application>
  <PresentationFormat>Presentación en pantalla (16:10)</PresentationFormat>
  <Paragraphs>182</Paragraphs>
  <Slides>26</Slides>
  <Notes>22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3" baseType="lpstr">
      <vt:lpstr>Arial</vt:lpstr>
      <vt:lpstr>Calibri</vt:lpstr>
      <vt:lpstr>Cambria Math</vt:lpstr>
      <vt:lpstr>Graphik Bold</vt:lpstr>
      <vt:lpstr>Graphik Regular</vt:lpstr>
      <vt:lpstr>Graphik-Medium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ISIL</dc:creator>
  <cp:lastModifiedBy>Microsoft Office User</cp:lastModifiedBy>
  <cp:revision>546</cp:revision>
  <cp:lastPrinted>2018-01-16T21:42:59Z</cp:lastPrinted>
  <dcterms:created xsi:type="dcterms:W3CDTF">2016-10-06T14:52:02Z</dcterms:created>
  <dcterms:modified xsi:type="dcterms:W3CDTF">2024-08-06T15:38:51Z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5400A83D-B4FE-497C-9E2F-ACF3BA8DEF15</vt:lpwstr>
  </property>
  <property fmtid="{D5CDD505-2E9C-101B-9397-08002B2CF9AE}" pid="3" name="ArticulatePath">
    <vt:lpwstr>plantilla_cursos_presenciales-v3.1.6</vt:lpwstr>
  </property>
</Properties>
</file>